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3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4" r:id="rId3"/>
    <p:sldId id="257" r:id="rId4"/>
    <p:sldId id="266" r:id="rId5"/>
    <p:sldId id="267" r:id="rId6"/>
    <p:sldId id="268" r:id="rId7"/>
    <p:sldId id="258" r:id="rId8"/>
    <p:sldId id="272" r:id="rId9"/>
    <p:sldId id="269" r:id="rId10"/>
    <p:sldId id="259" r:id="rId11"/>
    <p:sldId id="319" r:id="rId12"/>
    <p:sldId id="282" r:id="rId13"/>
    <p:sldId id="283" r:id="rId14"/>
    <p:sldId id="284" r:id="rId15"/>
    <p:sldId id="285" r:id="rId16"/>
    <p:sldId id="270" r:id="rId17"/>
    <p:sldId id="271" r:id="rId18"/>
    <p:sldId id="281" r:id="rId19"/>
    <p:sldId id="263" r:id="rId20"/>
    <p:sldId id="273" r:id="rId21"/>
    <p:sldId id="275" r:id="rId22"/>
    <p:sldId id="311" r:id="rId23"/>
    <p:sldId id="286" r:id="rId24"/>
    <p:sldId id="312" r:id="rId25"/>
    <p:sldId id="278" r:id="rId26"/>
    <p:sldId id="287" r:id="rId27"/>
    <p:sldId id="305" r:id="rId28"/>
    <p:sldId id="306" r:id="rId29"/>
    <p:sldId id="307" r:id="rId30"/>
    <p:sldId id="313" r:id="rId31"/>
    <p:sldId id="288" r:id="rId32"/>
    <p:sldId id="289" r:id="rId33"/>
    <p:sldId id="295" r:id="rId34"/>
    <p:sldId id="296" r:id="rId35"/>
    <p:sldId id="297" r:id="rId36"/>
    <p:sldId id="298" r:id="rId37"/>
    <p:sldId id="300" r:id="rId38"/>
    <p:sldId id="301" r:id="rId39"/>
    <p:sldId id="302" r:id="rId40"/>
    <p:sldId id="314" r:id="rId41"/>
    <p:sldId id="310" r:id="rId42"/>
    <p:sldId id="317" r:id="rId43"/>
    <p:sldId id="316" r:id="rId44"/>
    <p:sldId id="315" r:id="rId45"/>
    <p:sldId id="303" r:id="rId4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11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E6BE93-FFCF-754F-ABE4-50B88D36B59A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706233-EE72-2E47-958A-51B4816BEB68}">
      <dgm:prSet phldrT="[Texte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fr-FR" dirty="0" smtClean="0"/>
            <a:t>Événement extérieur</a:t>
          </a:r>
          <a:endParaRPr lang="fr-FR" dirty="0"/>
        </a:p>
      </dgm:t>
    </dgm:pt>
    <dgm:pt modelId="{C9797E03-E89D-9F46-830D-7AA2356C5E17}" type="parTrans" cxnId="{5932FF8C-865C-6645-A132-371C97EA7E1E}">
      <dgm:prSet/>
      <dgm:spPr/>
      <dgm:t>
        <a:bodyPr/>
        <a:lstStyle/>
        <a:p>
          <a:endParaRPr lang="fr-FR"/>
        </a:p>
      </dgm:t>
    </dgm:pt>
    <dgm:pt modelId="{7A4D16A7-DA62-194C-8D30-34E6831B8EFA}" type="sibTrans" cxnId="{5932FF8C-865C-6645-A132-371C97EA7E1E}">
      <dgm:prSet/>
      <dgm:spPr/>
      <dgm:t>
        <a:bodyPr/>
        <a:lstStyle/>
        <a:p>
          <a:endParaRPr lang="fr-FR"/>
        </a:p>
      </dgm:t>
    </dgm:pt>
    <dgm:pt modelId="{1169E775-A7D4-A148-A734-6728C84C62A1}">
      <dgm:prSet phldrT="[Texte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dirty="0" smtClean="0"/>
            <a:t>Émotion = </a:t>
          </a:r>
          <a:r>
            <a:rPr lang="fr-FR" i="1" dirty="0" smtClean="0"/>
            <a:t>qi</a:t>
          </a:r>
          <a:endParaRPr lang="fr-FR" i="1" dirty="0"/>
        </a:p>
      </dgm:t>
    </dgm:pt>
    <dgm:pt modelId="{EBAF6418-931F-BD41-A2EC-AFCBF7FB2278}" type="parTrans" cxnId="{EEBEA0FC-DD75-3040-A799-81CEC5BE9082}">
      <dgm:prSet/>
      <dgm:spPr/>
      <dgm:t>
        <a:bodyPr/>
        <a:lstStyle/>
        <a:p>
          <a:endParaRPr lang="fr-FR"/>
        </a:p>
      </dgm:t>
    </dgm:pt>
    <dgm:pt modelId="{48D17C54-F015-D04F-B2F9-8735DE9E8B24}" type="sibTrans" cxnId="{EEBEA0FC-DD75-3040-A799-81CEC5BE9082}">
      <dgm:prSet/>
      <dgm:spPr/>
      <dgm:t>
        <a:bodyPr/>
        <a:lstStyle/>
        <a:p>
          <a:endParaRPr lang="fr-FR"/>
        </a:p>
      </dgm:t>
    </dgm:pt>
    <dgm:pt modelId="{24658E54-FAA4-6C42-9D11-78BFB1315E25}">
      <dgm:prSet phldrT="[Texte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dirty="0" smtClean="0"/>
            <a:t>Joie, tristesse</a:t>
          </a:r>
          <a:endParaRPr lang="fr-FR" dirty="0"/>
        </a:p>
      </dgm:t>
    </dgm:pt>
    <dgm:pt modelId="{23980F17-758C-D94A-9E36-3F791FFDA953}" type="parTrans" cxnId="{1E490A8D-D11A-4F4B-B799-023C99E1163F}">
      <dgm:prSet/>
      <dgm:spPr/>
      <dgm:t>
        <a:bodyPr/>
        <a:lstStyle/>
        <a:p>
          <a:endParaRPr lang="fr-FR"/>
        </a:p>
      </dgm:t>
    </dgm:pt>
    <dgm:pt modelId="{6514C488-A514-2E4E-BA27-488D3B4D8438}" type="sibTrans" cxnId="{1E490A8D-D11A-4F4B-B799-023C99E1163F}">
      <dgm:prSet/>
      <dgm:spPr/>
      <dgm:t>
        <a:bodyPr/>
        <a:lstStyle/>
        <a:p>
          <a:endParaRPr lang="fr-FR"/>
        </a:p>
      </dgm:t>
    </dgm:pt>
    <dgm:pt modelId="{992EF151-DBCA-C448-B38A-12AEBFAD3859}">
      <dgm:prSet phldrT="[Texte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dirty="0" smtClean="0"/>
            <a:t>Colère peur</a:t>
          </a:r>
          <a:endParaRPr lang="fr-FR" dirty="0"/>
        </a:p>
      </dgm:t>
    </dgm:pt>
    <dgm:pt modelId="{4921AC0A-7A56-9749-BB72-D89593F2FE24}" type="parTrans" cxnId="{A1A884E0-D846-B74C-96D6-B8E8D820F22F}">
      <dgm:prSet/>
      <dgm:spPr/>
      <dgm:t>
        <a:bodyPr/>
        <a:lstStyle/>
        <a:p>
          <a:endParaRPr lang="fr-FR"/>
        </a:p>
      </dgm:t>
    </dgm:pt>
    <dgm:pt modelId="{907D0B49-86F5-1543-B448-0F92AFF83553}" type="sibTrans" cxnId="{A1A884E0-D846-B74C-96D6-B8E8D820F22F}">
      <dgm:prSet/>
      <dgm:spPr/>
      <dgm:t>
        <a:bodyPr/>
        <a:lstStyle/>
        <a:p>
          <a:endParaRPr lang="fr-FR"/>
        </a:p>
      </dgm:t>
    </dgm:pt>
    <dgm:pt modelId="{7B701A10-FBDD-3944-898C-3CE5DDB1DBFB}">
      <dgm:prSet phldrT="[Texte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fr-FR" dirty="0" smtClean="0"/>
            <a:t>Réaction survie</a:t>
          </a:r>
          <a:endParaRPr lang="fr-FR" dirty="0"/>
        </a:p>
      </dgm:t>
    </dgm:pt>
    <dgm:pt modelId="{0FE9F44E-4975-E34C-9A85-A9FCA528648A}" type="parTrans" cxnId="{C2D79166-CEBF-254E-ACF9-1257482C60CF}">
      <dgm:prSet/>
      <dgm:spPr/>
      <dgm:t>
        <a:bodyPr/>
        <a:lstStyle/>
        <a:p>
          <a:endParaRPr lang="fr-FR"/>
        </a:p>
      </dgm:t>
    </dgm:pt>
    <dgm:pt modelId="{768E3E5D-3AE6-B244-8A09-B3D79222BAEB}" type="sibTrans" cxnId="{C2D79166-CEBF-254E-ACF9-1257482C60CF}">
      <dgm:prSet/>
      <dgm:spPr/>
      <dgm:t>
        <a:bodyPr/>
        <a:lstStyle/>
        <a:p>
          <a:endParaRPr lang="fr-FR"/>
        </a:p>
      </dgm:t>
    </dgm:pt>
    <dgm:pt modelId="{E6330B16-FA0F-9C42-90DF-9D68BA8EC456}">
      <dgm:prSet phldrT="[Texte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fr-FR" dirty="0" smtClean="0"/>
            <a:t>Fuite, attaque</a:t>
          </a:r>
          <a:endParaRPr lang="fr-FR" dirty="0"/>
        </a:p>
      </dgm:t>
    </dgm:pt>
    <dgm:pt modelId="{3E131C88-067E-AF4B-AB27-F8944EDDE1D3}" type="parTrans" cxnId="{C8E85CC7-B7EE-EF4B-92B3-A4A3170557EE}">
      <dgm:prSet/>
      <dgm:spPr/>
      <dgm:t>
        <a:bodyPr/>
        <a:lstStyle/>
        <a:p>
          <a:endParaRPr lang="fr-FR"/>
        </a:p>
      </dgm:t>
    </dgm:pt>
    <dgm:pt modelId="{F3CFE926-4491-4D46-96AD-59565277B25D}" type="sibTrans" cxnId="{C8E85CC7-B7EE-EF4B-92B3-A4A3170557EE}">
      <dgm:prSet/>
      <dgm:spPr/>
      <dgm:t>
        <a:bodyPr/>
        <a:lstStyle/>
        <a:p>
          <a:endParaRPr lang="fr-FR"/>
        </a:p>
      </dgm:t>
    </dgm:pt>
    <dgm:pt modelId="{5D6B1B08-5691-164C-B77E-2E868DFC0A27}" type="pres">
      <dgm:prSet presAssocID="{BDE6BE93-FFCF-754F-ABE4-50B88D36B5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156B03-FB40-4D4A-B520-59A9FD31A80B}" type="pres">
      <dgm:prSet presAssocID="{3C706233-EE72-2E47-958A-51B4816BEB6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19D783-78CF-114C-BE87-C9202201AF28}" type="pres">
      <dgm:prSet presAssocID="{7A4D16A7-DA62-194C-8D30-34E6831B8EFA}" presName="sibTrans" presStyleLbl="sibTrans2D1" presStyleIdx="0" presStyleCnt="2"/>
      <dgm:spPr/>
      <dgm:t>
        <a:bodyPr/>
        <a:lstStyle/>
        <a:p>
          <a:endParaRPr lang="fr-FR"/>
        </a:p>
      </dgm:t>
    </dgm:pt>
    <dgm:pt modelId="{40071A70-9A7F-FA42-92FF-E08C9196609C}" type="pres">
      <dgm:prSet presAssocID="{7A4D16A7-DA62-194C-8D30-34E6831B8EFA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7F62391B-A84C-C147-B83D-FDA5D7977C2F}" type="pres">
      <dgm:prSet presAssocID="{1169E775-A7D4-A148-A734-6728C84C62A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FA950C-0F73-2348-85D6-0F50439952D4}" type="pres">
      <dgm:prSet presAssocID="{48D17C54-F015-D04F-B2F9-8735DE9E8B24}" presName="sibTrans" presStyleLbl="sibTrans2D1" presStyleIdx="1" presStyleCnt="2"/>
      <dgm:spPr/>
      <dgm:t>
        <a:bodyPr/>
        <a:lstStyle/>
        <a:p>
          <a:endParaRPr lang="fr-FR"/>
        </a:p>
      </dgm:t>
    </dgm:pt>
    <dgm:pt modelId="{BFE021CD-1054-C543-8012-F1ACA14A31FF}" type="pres">
      <dgm:prSet presAssocID="{48D17C54-F015-D04F-B2F9-8735DE9E8B24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A4EDBEAE-114B-D744-A57B-345DD901E7FD}" type="pres">
      <dgm:prSet presAssocID="{7B701A10-FBDD-3944-898C-3CE5DDB1DBF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9B78B94-2D80-E547-9D4A-A80D076C1729}" type="presOf" srcId="{E6330B16-FA0F-9C42-90DF-9D68BA8EC456}" destId="{A4EDBEAE-114B-D744-A57B-345DD901E7FD}" srcOrd="0" destOrd="1" presId="urn:microsoft.com/office/officeart/2005/8/layout/process1"/>
    <dgm:cxn modelId="{764B9F87-4FE8-1544-8A30-F87CBBBFF864}" type="presOf" srcId="{992EF151-DBCA-C448-B38A-12AEBFAD3859}" destId="{7F62391B-A84C-C147-B83D-FDA5D7977C2F}" srcOrd="0" destOrd="2" presId="urn:microsoft.com/office/officeart/2005/8/layout/process1"/>
    <dgm:cxn modelId="{C8E85CC7-B7EE-EF4B-92B3-A4A3170557EE}" srcId="{7B701A10-FBDD-3944-898C-3CE5DDB1DBFB}" destId="{E6330B16-FA0F-9C42-90DF-9D68BA8EC456}" srcOrd="0" destOrd="0" parTransId="{3E131C88-067E-AF4B-AB27-F8944EDDE1D3}" sibTransId="{F3CFE926-4491-4D46-96AD-59565277B25D}"/>
    <dgm:cxn modelId="{A1A884E0-D846-B74C-96D6-B8E8D820F22F}" srcId="{1169E775-A7D4-A148-A734-6728C84C62A1}" destId="{992EF151-DBCA-C448-B38A-12AEBFAD3859}" srcOrd="1" destOrd="0" parTransId="{4921AC0A-7A56-9749-BB72-D89593F2FE24}" sibTransId="{907D0B49-86F5-1543-B448-0F92AFF83553}"/>
    <dgm:cxn modelId="{5932FF8C-865C-6645-A132-371C97EA7E1E}" srcId="{BDE6BE93-FFCF-754F-ABE4-50B88D36B59A}" destId="{3C706233-EE72-2E47-958A-51B4816BEB68}" srcOrd="0" destOrd="0" parTransId="{C9797E03-E89D-9F46-830D-7AA2356C5E17}" sibTransId="{7A4D16A7-DA62-194C-8D30-34E6831B8EFA}"/>
    <dgm:cxn modelId="{5041062F-CCB8-A443-925E-684B9371F8B5}" type="presOf" srcId="{7B701A10-FBDD-3944-898C-3CE5DDB1DBFB}" destId="{A4EDBEAE-114B-D744-A57B-345DD901E7FD}" srcOrd="0" destOrd="0" presId="urn:microsoft.com/office/officeart/2005/8/layout/process1"/>
    <dgm:cxn modelId="{1DB7ED52-1358-D245-8734-32E11BDBBDC8}" type="presOf" srcId="{BDE6BE93-FFCF-754F-ABE4-50B88D36B59A}" destId="{5D6B1B08-5691-164C-B77E-2E868DFC0A27}" srcOrd="0" destOrd="0" presId="urn:microsoft.com/office/officeart/2005/8/layout/process1"/>
    <dgm:cxn modelId="{EEBEA0FC-DD75-3040-A799-81CEC5BE9082}" srcId="{BDE6BE93-FFCF-754F-ABE4-50B88D36B59A}" destId="{1169E775-A7D4-A148-A734-6728C84C62A1}" srcOrd="1" destOrd="0" parTransId="{EBAF6418-931F-BD41-A2EC-AFCBF7FB2278}" sibTransId="{48D17C54-F015-D04F-B2F9-8735DE9E8B24}"/>
    <dgm:cxn modelId="{FC7DF0C3-3BA1-C04E-AF84-337F652D08B1}" type="presOf" srcId="{1169E775-A7D4-A148-A734-6728C84C62A1}" destId="{7F62391B-A84C-C147-B83D-FDA5D7977C2F}" srcOrd="0" destOrd="0" presId="urn:microsoft.com/office/officeart/2005/8/layout/process1"/>
    <dgm:cxn modelId="{1E490A8D-D11A-4F4B-B799-023C99E1163F}" srcId="{1169E775-A7D4-A148-A734-6728C84C62A1}" destId="{24658E54-FAA4-6C42-9D11-78BFB1315E25}" srcOrd="0" destOrd="0" parTransId="{23980F17-758C-D94A-9E36-3F791FFDA953}" sibTransId="{6514C488-A514-2E4E-BA27-488D3B4D8438}"/>
    <dgm:cxn modelId="{2C96F38C-DF68-DF48-AAA6-E40090739BD4}" type="presOf" srcId="{48D17C54-F015-D04F-B2F9-8735DE9E8B24}" destId="{BFE021CD-1054-C543-8012-F1ACA14A31FF}" srcOrd="1" destOrd="0" presId="urn:microsoft.com/office/officeart/2005/8/layout/process1"/>
    <dgm:cxn modelId="{1284077E-77A0-1244-A2EC-7CC0D50A1017}" type="presOf" srcId="{3C706233-EE72-2E47-958A-51B4816BEB68}" destId="{02156B03-FB40-4D4A-B520-59A9FD31A80B}" srcOrd="0" destOrd="0" presId="urn:microsoft.com/office/officeart/2005/8/layout/process1"/>
    <dgm:cxn modelId="{0867B83F-F14F-3D44-88B7-655167661435}" type="presOf" srcId="{24658E54-FAA4-6C42-9D11-78BFB1315E25}" destId="{7F62391B-A84C-C147-B83D-FDA5D7977C2F}" srcOrd="0" destOrd="1" presId="urn:microsoft.com/office/officeart/2005/8/layout/process1"/>
    <dgm:cxn modelId="{604EBF8F-3D12-1B44-A96E-6789D6A157FF}" type="presOf" srcId="{7A4D16A7-DA62-194C-8D30-34E6831B8EFA}" destId="{B219D783-78CF-114C-BE87-C9202201AF28}" srcOrd="0" destOrd="0" presId="urn:microsoft.com/office/officeart/2005/8/layout/process1"/>
    <dgm:cxn modelId="{2DEC0E5A-8960-AD49-B843-91E21090CC20}" type="presOf" srcId="{7A4D16A7-DA62-194C-8D30-34E6831B8EFA}" destId="{40071A70-9A7F-FA42-92FF-E08C9196609C}" srcOrd="1" destOrd="0" presId="urn:microsoft.com/office/officeart/2005/8/layout/process1"/>
    <dgm:cxn modelId="{C2D79166-CEBF-254E-ACF9-1257482C60CF}" srcId="{BDE6BE93-FFCF-754F-ABE4-50B88D36B59A}" destId="{7B701A10-FBDD-3944-898C-3CE5DDB1DBFB}" srcOrd="2" destOrd="0" parTransId="{0FE9F44E-4975-E34C-9A85-A9FCA528648A}" sibTransId="{768E3E5D-3AE6-B244-8A09-B3D79222BAEB}"/>
    <dgm:cxn modelId="{13760070-67E6-A34D-B718-B0F4DA2E057E}" type="presOf" srcId="{48D17C54-F015-D04F-B2F9-8735DE9E8B24}" destId="{CCFA950C-0F73-2348-85D6-0F50439952D4}" srcOrd="0" destOrd="0" presId="urn:microsoft.com/office/officeart/2005/8/layout/process1"/>
    <dgm:cxn modelId="{86E3616B-A347-814E-90A9-6834C10F1FC8}" type="presParOf" srcId="{5D6B1B08-5691-164C-B77E-2E868DFC0A27}" destId="{02156B03-FB40-4D4A-B520-59A9FD31A80B}" srcOrd="0" destOrd="0" presId="urn:microsoft.com/office/officeart/2005/8/layout/process1"/>
    <dgm:cxn modelId="{F3824741-1A43-D94E-A865-3DAAE05854A6}" type="presParOf" srcId="{5D6B1B08-5691-164C-B77E-2E868DFC0A27}" destId="{B219D783-78CF-114C-BE87-C9202201AF28}" srcOrd="1" destOrd="0" presId="urn:microsoft.com/office/officeart/2005/8/layout/process1"/>
    <dgm:cxn modelId="{78BBBEDF-F42E-CC42-B85D-1D96957CC657}" type="presParOf" srcId="{B219D783-78CF-114C-BE87-C9202201AF28}" destId="{40071A70-9A7F-FA42-92FF-E08C9196609C}" srcOrd="0" destOrd="0" presId="urn:microsoft.com/office/officeart/2005/8/layout/process1"/>
    <dgm:cxn modelId="{93097673-D961-5C43-954A-10E0360B2312}" type="presParOf" srcId="{5D6B1B08-5691-164C-B77E-2E868DFC0A27}" destId="{7F62391B-A84C-C147-B83D-FDA5D7977C2F}" srcOrd="2" destOrd="0" presId="urn:microsoft.com/office/officeart/2005/8/layout/process1"/>
    <dgm:cxn modelId="{DC801CE7-F14E-624A-829E-A3B41047CD33}" type="presParOf" srcId="{5D6B1B08-5691-164C-B77E-2E868DFC0A27}" destId="{CCFA950C-0F73-2348-85D6-0F50439952D4}" srcOrd="3" destOrd="0" presId="urn:microsoft.com/office/officeart/2005/8/layout/process1"/>
    <dgm:cxn modelId="{9109A6A9-A1C9-784D-8DBB-1F6FA8E369D7}" type="presParOf" srcId="{CCFA950C-0F73-2348-85D6-0F50439952D4}" destId="{BFE021CD-1054-C543-8012-F1ACA14A31FF}" srcOrd="0" destOrd="0" presId="urn:microsoft.com/office/officeart/2005/8/layout/process1"/>
    <dgm:cxn modelId="{503E766E-04D8-7E4D-831E-E358ABB2A2DF}" type="presParOf" srcId="{5D6B1B08-5691-164C-B77E-2E868DFC0A27}" destId="{A4EDBEAE-114B-D744-A57B-345DD901E7FD}" srcOrd="4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E6BE93-FFCF-754F-ABE4-50B88D36B59A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706233-EE72-2E47-958A-51B4816BEB68}">
      <dgm:prSet phldrT="[Texte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fr-FR" smtClean="0"/>
            <a:t>Événement extérieur</a:t>
          </a:r>
          <a:endParaRPr lang="fr-FR" dirty="0"/>
        </a:p>
      </dgm:t>
    </dgm:pt>
    <dgm:pt modelId="{C9797E03-E89D-9F46-830D-7AA2356C5E17}" type="parTrans" cxnId="{5932FF8C-865C-6645-A132-371C97EA7E1E}">
      <dgm:prSet/>
      <dgm:spPr/>
      <dgm:t>
        <a:bodyPr/>
        <a:lstStyle/>
        <a:p>
          <a:endParaRPr lang="fr-FR"/>
        </a:p>
      </dgm:t>
    </dgm:pt>
    <dgm:pt modelId="{7A4D16A7-DA62-194C-8D30-34E6831B8EFA}" type="sibTrans" cxnId="{5932FF8C-865C-6645-A132-371C97EA7E1E}">
      <dgm:prSet/>
      <dgm:spPr/>
      <dgm:t>
        <a:bodyPr/>
        <a:lstStyle/>
        <a:p>
          <a:endParaRPr lang="fr-FR"/>
        </a:p>
      </dgm:t>
    </dgm:pt>
    <dgm:pt modelId="{1169E775-A7D4-A148-A734-6728C84C62A1}">
      <dgm:prSet phldrT="[Texte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fr-FR" dirty="0" smtClean="0">
              <a:solidFill>
                <a:schemeClr val="accent6">
                  <a:lumMod val="75000"/>
                </a:schemeClr>
              </a:solidFill>
            </a:rPr>
            <a:t>Émotion pathologique</a:t>
          </a:r>
          <a:endParaRPr lang="fr-FR" i="1" dirty="0">
            <a:solidFill>
              <a:schemeClr val="accent6">
                <a:lumMod val="75000"/>
              </a:schemeClr>
            </a:solidFill>
          </a:endParaRPr>
        </a:p>
      </dgm:t>
    </dgm:pt>
    <dgm:pt modelId="{EBAF6418-931F-BD41-A2EC-AFCBF7FB2278}" type="parTrans" cxnId="{EEBEA0FC-DD75-3040-A799-81CEC5BE9082}">
      <dgm:prSet/>
      <dgm:spPr/>
      <dgm:t>
        <a:bodyPr/>
        <a:lstStyle/>
        <a:p>
          <a:endParaRPr lang="fr-FR"/>
        </a:p>
      </dgm:t>
    </dgm:pt>
    <dgm:pt modelId="{48D17C54-F015-D04F-B2F9-8735DE9E8B24}" type="sibTrans" cxnId="{EEBEA0FC-DD75-3040-A799-81CEC5BE9082}">
      <dgm:prSet/>
      <dgm:spPr/>
      <dgm:t>
        <a:bodyPr/>
        <a:lstStyle/>
        <a:p>
          <a:endParaRPr lang="fr-FR"/>
        </a:p>
      </dgm:t>
    </dgm:pt>
    <dgm:pt modelId="{24658E54-FAA4-6C42-9D11-78BFB1315E25}">
      <dgm:prSet phldrT="[Texte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fr-FR" dirty="0" smtClean="0"/>
            <a:t>Joie, tristesse</a:t>
          </a:r>
          <a:endParaRPr lang="fr-FR" dirty="0"/>
        </a:p>
      </dgm:t>
    </dgm:pt>
    <dgm:pt modelId="{23980F17-758C-D94A-9E36-3F791FFDA953}" type="parTrans" cxnId="{1E490A8D-D11A-4F4B-B799-023C99E1163F}">
      <dgm:prSet/>
      <dgm:spPr/>
      <dgm:t>
        <a:bodyPr/>
        <a:lstStyle/>
        <a:p>
          <a:endParaRPr lang="fr-FR"/>
        </a:p>
      </dgm:t>
    </dgm:pt>
    <dgm:pt modelId="{6514C488-A514-2E4E-BA27-488D3B4D8438}" type="sibTrans" cxnId="{1E490A8D-D11A-4F4B-B799-023C99E1163F}">
      <dgm:prSet/>
      <dgm:spPr/>
      <dgm:t>
        <a:bodyPr/>
        <a:lstStyle/>
        <a:p>
          <a:endParaRPr lang="fr-FR"/>
        </a:p>
      </dgm:t>
    </dgm:pt>
    <dgm:pt modelId="{992EF151-DBCA-C448-B38A-12AEBFAD3859}">
      <dgm:prSet phldrT="[Texte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fr-FR" dirty="0" smtClean="0"/>
            <a:t>Colère peur</a:t>
          </a:r>
          <a:endParaRPr lang="fr-FR" dirty="0"/>
        </a:p>
      </dgm:t>
    </dgm:pt>
    <dgm:pt modelId="{4921AC0A-7A56-9749-BB72-D89593F2FE24}" type="parTrans" cxnId="{A1A884E0-D846-B74C-96D6-B8E8D820F22F}">
      <dgm:prSet/>
      <dgm:spPr/>
      <dgm:t>
        <a:bodyPr/>
        <a:lstStyle/>
        <a:p>
          <a:endParaRPr lang="fr-FR"/>
        </a:p>
      </dgm:t>
    </dgm:pt>
    <dgm:pt modelId="{907D0B49-86F5-1543-B448-0F92AFF83553}" type="sibTrans" cxnId="{A1A884E0-D846-B74C-96D6-B8E8D820F22F}">
      <dgm:prSet/>
      <dgm:spPr/>
      <dgm:t>
        <a:bodyPr/>
        <a:lstStyle/>
        <a:p>
          <a:endParaRPr lang="fr-FR"/>
        </a:p>
      </dgm:t>
    </dgm:pt>
    <dgm:pt modelId="{7B701A10-FBDD-3944-898C-3CE5DDB1DBFB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Circulation du qi perturbée</a:t>
          </a:r>
          <a:endParaRPr lang="fr-FR" dirty="0"/>
        </a:p>
      </dgm:t>
    </dgm:pt>
    <dgm:pt modelId="{0FE9F44E-4975-E34C-9A85-A9FCA528648A}" type="parTrans" cxnId="{C2D79166-CEBF-254E-ACF9-1257482C60CF}">
      <dgm:prSet/>
      <dgm:spPr/>
      <dgm:t>
        <a:bodyPr/>
        <a:lstStyle/>
        <a:p>
          <a:endParaRPr lang="fr-FR"/>
        </a:p>
      </dgm:t>
    </dgm:pt>
    <dgm:pt modelId="{768E3E5D-3AE6-B244-8A09-B3D79222BAEB}" type="sibTrans" cxnId="{C2D79166-CEBF-254E-ACF9-1257482C60CF}">
      <dgm:prSet/>
      <dgm:spPr/>
      <dgm:t>
        <a:bodyPr/>
        <a:lstStyle/>
        <a:p>
          <a:endParaRPr lang="fr-FR"/>
        </a:p>
      </dgm:t>
    </dgm:pt>
    <dgm:pt modelId="{E6330B16-FA0F-9C42-90DF-9D68BA8EC456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Stagnation, reflux</a:t>
          </a:r>
          <a:r>
            <a:rPr lang="fr-FR" smtClean="0"/>
            <a:t>, obstruction...</a:t>
          </a:r>
          <a:endParaRPr lang="fr-FR" dirty="0"/>
        </a:p>
      </dgm:t>
    </dgm:pt>
    <dgm:pt modelId="{F3CFE926-4491-4D46-96AD-59565277B25D}" type="sibTrans" cxnId="{C8E85CC7-B7EE-EF4B-92B3-A4A3170557EE}">
      <dgm:prSet/>
      <dgm:spPr/>
      <dgm:t>
        <a:bodyPr/>
        <a:lstStyle/>
        <a:p>
          <a:endParaRPr lang="fr-FR"/>
        </a:p>
      </dgm:t>
    </dgm:pt>
    <dgm:pt modelId="{3E131C88-067E-AF4B-AB27-F8944EDDE1D3}" type="parTrans" cxnId="{C8E85CC7-B7EE-EF4B-92B3-A4A3170557EE}">
      <dgm:prSet/>
      <dgm:spPr/>
      <dgm:t>
        <a:bodyPr/>
        <a:lstStyle/>
        <a:p>
          <a:endParaRPr lang="fr-FR"/>
        </a:p>
      </dgm:t>
    </dgm:pt>
    <dgm:pt modelId="{5D6B1B08-5691-164C-B77E-2E868DFC0A27}" type="pres">
      <dgm:prSet presAssocID="{BDE6BE93-FFCF-754F-ABE4-50B88D36B5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156B03-FB40-4D4A-B520-59A9FD31A80B}" type="pres">
      <dgm:prSet presAssocID="{3C706233-EE72-2E47-958A-51B4816BEB6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19D783-78CF-114C-BE87-C9202201AF28}" type="pres">
      <dgm:prSet presAssocID="{7A4D16A7-DA62-194C-8D30-34E6831B8EFA}" presName="sibTrans" presStyleLbl="sibTrans2D1" presStyleIdx="0" presStyleCnt="2"/>
      <dgm:spPr/>
      <dgm:t>
        <a:bodyPr/>
        <a:lstStyle/>
        <a:p>
          <a:endParaRPr lang="fr-FR"/>
        </a:p>
      </dgm:t>
    </dgm:pt>
    <dgm:pt modelId="{40071A70-9A7F-FA42-92FF-E08C9196609C}" type="pres">
      <dgm:prSet presAssocID="{7A4D16A7-DA62-194C-8D30-34E6831B8EFA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7F62391B-A84C-C147-B83D-FDA5D7977C2F}" type="pres">
      <dgm:prSet presAssocID="{1169E775-A7D4-A148-A734-6728C84C62A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FA950C-0F73-2348-85D6-0F50439952D4}" type="pres">
      <dgm:prSet presAssocID="{48D17C54-F015-D04F-B2F9-8735DE9E8B24}" presName="sibTrans" presStyleLbl="sibTrans2D1" presStyleIdx="1" presStyleCnt="2"/>
      <dgm:spPr/>
      <dgm:t>
        <a:bodyPr/>
        <a:lstStyle/>
        <a:p>
          <a:endParaRPr lang="fr-FR"/>
        </a:p>
      </dgm:t>
    </dgm:pt>
    <dgm:pt modelId="{BFE021CD-1054-C543-8012-F1ACA14A31FF}" type="pres">
      <dgm:prSet presAssocID="{48D17C54-F015-D04F-B2F9-8735DE9E8B24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A4EDBEAE-114B-D744-A57B-345DD901E7FD}" type="pres">
      <dgm:prSet presAssocID="{7B701A10-FBDD-3944-898C-3CE5DDB1DBF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9E30C14-1DA1-0F47-924B-FCD063035985}" type="presOf" srcId="{E6330B16-FA0F-9C42-90DF-9D68BA8EC456}" destId="{A4EDBEAE-114B-D744-A57B-345DD901E7FD}" srcOrd="0" destOrd="1" presId="urn:microsoft.com/office/officeart/2005/8/layout/process1"/>
    <dgm:cxn modelId="{BBF23C30-E88F-604B-9FCB-C1F48E444779}" type="presOf" srcId="{7B701A10-FBDD-3944-898C-3CE5DDB1DBFB}" destId="{A4EDBEAE-114B-D744-A57B-345DD901E7FD}" srcOrd="0" destOrd="0" presId="urn:microsoft.com/office/officeart/2005/8/layout/process1"/>
    <dgm:cxn modelId="{1E490A8D-D11A-4F4B-B799-023C99E1163F}" srcId="{1169E775-A7D4-A148-A734-6728C84C62A1}" destId="{24658E54-FAA4-6C42-9D11-78BFB1315E25}" srcOrd="0" destOrd="0" parTransId="{23980F17-758C-D94A-9E36-3F791FFDA953}" sibTransId="{6514C488-A514-2E4E-BA27-488D3B4D8438}"/>
    <dgm:cxn modelId="{C8E85CC7-B7EE-EF4B-92B3-A4A3170557EE}" srcId="{7B701A10-FBDD-3944-898C-3CE5DDB1DBFB}" destId="{E6330B16-FA0F-9C42-90DF-9D68BA8EC456}" srcOrd="0" destOrd="0" parTransId="{3E131C88-067E-AF4B-AB27-F8944EDDE1D3}" sibTransId="{F3CFE926-4491-4D46-96AD-59565277B25D}"/>
    <dgm:cxn modelId="{C2D79166-CEBF-254E-ACF9-1257482C60CF}" srcId="{BDE6BE93-FFCF-754F-ABE4-50B88D36B59A}" destId="{7B701A10-FBDD-3944-898C-3CE5DDB1DBFB}" srcOrd="2" destOrd="0" parTransId="{0FE9F44E-4975-E34C-9A85-A9FCA528648A}" sibTransId="{768E3E5D-3AE6-B244-8A09-B3D79222BAEB}"/>
    <dgm:cxn modelId="{5932FF8C-865C-6645-A132-371C97EA7E1E}" srcId="{BDE6BE93-FFCF-754F-ABE4-50B88D36B59A}" destId="{3C706233-EE72-2E47-958A-51B4816BEB68}" srcOrd="0" destOrd="0" parTransId="{C9797E03-E89D-9F46-830D-7AA2356C5E17}" sibTransId="{7A4D16A7-DA62-194C-8D30-34E6831B8EFA}"/>
    <dgm:cxn modelId="{DF7B3B13-8BE7-DE40-8CD8-4CCC63542FAB}" type="presOf" srcId="{3C706233-EE72-2E47-958A-51B4816BEB68}" destId="{02156B03-FB40-4D4A-B520-59A9FD31A80B}" srcOrd="0" destOrd="0" presId="urn:microsoft.com/office/officeart/2005/8/layout/process1"/>
    <dgm:cxn modelId="{67F8CD9C-9DA6-4247-A838-51E5B1D2D229}" type="presOf" srcId="{7A4D16A7-DA62-194C-8D30-34E6831B8EFA}" destId="{40071A70-9A7F-FA42-92FF-E08C9196609C}" srcOrd="1" destOrd="0" presId="urn:microsoft.com/office/officeart/2005/8/layout/process1"/>
    <dgm:cxn modelId="{EEBEA0FC-DD75-3040-A799-81CEC5BE9082}" srcId="{BDE6BE93-FFCF-754F-ABE4-50B88D36B59A}" destId="{1169E775-A7D4-A148-A734-6728C84C62A1}" srcOrd="1" destOrd="0" parTransId="{EBAF6418-931F-BD41-A2EC-AFCBF7FB2278}" sibTransId="{48D17C54-F015-D04F-B2F9-8735DE9E8B24}"/>
    <dgm:cxn modelId="{43E0F702-8CC9-FA48-906E-C742B86904EF}" type="presOf" srcId="{BDE6BE93-FFCF-754F-ABE4-50B88D36B59A}" destId="{5D6B1B08-5691-164C-B77E-2E868DFC0A27}" srcOrd="0" destOrd="0" presId="urn:microsoft.com/office/officeart/2005/8/layout/process1"/>
    <dgm:cxn modelId="{AEFCABC3-73B2-774C-83DB-BE7B18011157}" type="presOf" srcId="{48D17C54-F015-D04F-B2F9-8735DE9E8B24}" destId="{CCFA950C-0F73-2348-85D6-0F50439952D4}" srcOrd="0" destOrd="0" presId="urn:microsoft.com/office/officeart/2005/8/layout/process1"/>
    <dgm:cxn modelId="{35AFC814-13F9-334A-A783-6C1B323CE43A}" type="presOf" srcId="{48D17C54-F015-D04F-B2F9-8735DE9E8B24}" destId="{BFE021CD-1054-C543-8012-F1ACA14A31FF}" srcOrd="1" destOrd="0" presId="urn:microsoft.com/office/officeart/2005/8/layout/process1"/>
    <dgm:cxn modelId="{A1A884E0-D846-B74C-96D6-B8E8D820F22F}" srcId="{1169E775-A7D4-A148-A734-6728C84C62A1}" destId="{992EF151-DBCA-C448-B38A-12AEBFAD3859}" srcOrd="1" destOrd="0" parTransId="{4921AC0A-7A56-9749-BB72-D89593F2FE24}" sibTransId="{907D0B49-86F5-1543-B448-0F92AFF83553}"/>
    <dgm:cxn modelId="{B28C1533-CBE3-F649-9B22-7E4EF418A195}" type="presOf" srcId="{7A4D16A7-DA62-194C-8D30-34E6831B8EFA}" destId="{B219D783-78CF-114C-BE87-C9202201AF28}" srcOrd="0" destOrd="0" presId="urn:microsoft.com/office/officeart/2005/8/layout/process1"/>
    <dgm:cxn modelId="{B74A424F-FA71-CC49-8284-106987D1EF03}" type="presOf" srcId="{992EF151-DBCA-C448-B38A-12AEBFAD3859}" destId="{7F62391B-A84C-C147-B83D-FDA5D7977C2F}" srcOrd="0" destOrd="2" presId="urn:microsoft.com/office/officeart/2005/8/layout/process1"/>
    <dgm:cxn modelId="{2F20B32A-D1CF-0F40-979D-E6DE2E0005FE}" type="presOf" srcId="{1169E775-A7D4-A148-A734-6728C84C62A1}" destId="{7F62391B-A84C-C147-B83D-FDA5D7977C2F}" srcOrd="0" destOrd="0" presId="urn:microsoft.com/office/officeart/2005/8/layout/process1"/>
    <dgm:cxn modelId="{94FC45F4-6F4C-7A44-9121-975016868D5E}" type="presOf" srcId="{24658E54-FAA4-6C42-9D11-78BFB1315E25}" destId="{7F62391B-A84C-C147-B83D-FDA5D7977C2F}" srcOrd="0" destOrd="1" presId="urn:microsoft.com/office/officeart/2005/8/layout/process1"/>
    <dgm:cxn modelId="{46FC7AF2-05DE-D842-B8DF-65C78B84E73E}" type="presParOf" srcId="{5D6B1B08-5691-164C-B77E-2E868DFC0A27}" destId="{02156B03-FB40-4D4A-B520-59A9FD31A80B}" srcOrd="0" destOrd="0" presId="urn:microsoft.com/office/officeart/2005/8/layout/process1"/>
    <dgm:cxn modelId="{3CED9077-3538-6F4A-93CA-E8C31A371FDB}" type="presParOf" srcId="{5D6B1B08-5691-164C-B77E-2E868DFC0A27}" destId="{B219D783-78CF-114C-BE87-C9202201AF28}" srcOrd="1" destOrd="0" presId="urn:microsoft.com/office/officeart/2005/8/layout/process1"/>
    <dgm:cxn modelId="{B52FE432-0BE0-5847-9DAB-B5337056F98D}" type="presParOf" srcId="{B219D783-78CF-114C-BE87-C9202201AF28}" destId="{40071A70-9A7F-FA42-92FF-E08C9196609C}" srcOrd="0" destOrd="0" presId="urn:microsoft.com/office/officeart/2005/8/layout/process1"/>
    <dgm:cxn modelId="{71DF3339-0FC0-3C4F-AF7E-B4C485863195}" type="presParOf" srcId="{5D6B1B08-5691-164C-B77E-2E868DFC0A27}" destId="{7F62391B-A84C-C147-B83D-FDA5D7977C2F}" srcOrd="2" destOrd="0" presId="urn:microsoft.com/office/officeart/2005/8/layout/process1"/>
    <dgm:cxn modelId="{7ECD1171-3EF3-AE48-83B3-B444B202DB24}" type="presParOf" srcId="{5D6B1B08-5691-164C-B77E-2E868DFC0A27}" destId="{CCFA950C-0F73-2348-85D6-0F50439952D4}" srcOrd="3" destOrd="0" presId="urn:microsoft.com/office/officeart/2005/8/layout/process1"/>
    <dgm:cxn modelId="{55FF742F-55AA-9948-A6F3-5C476943E7BA}" type="presParOf" srcId="{CCFA950C-0F73-2348-85D6-0F50439952D4}" destId="{BFE021CD-1054-C543-8012-F1ACA14A31FF}" srcOrd="0" destOrd="0" presId="urn:microsoft.com/office/officeart/2005/8/layout/process1"/>
    <dgm:cxn modelId="{DE9541A3-E6C8-E943-957D-75A4D8181B19}" type="presParOf" srcId="{5D6B1B08-5691-164C-B77E-2E868DFC0A27}" destId="{A4EDBEAE-114B-D744-A57B-345DD901E7FD}" srcOrd="4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E6BE93-FFCF-754F-ABE4-50B88D36B59A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C706233-EE72-2E47-958A-51B4816BEB68}">
      <dgm:prSet phldrT="[Texte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fr-FR" dirty="0" smtClean="0">
              <a:solidFill>
                <a:schemeClr val="accent6">
                  <a:lumMod val="75000"/>
                </a:schemeClr>
              </a:solidFill>
            </a:rPr>
            <a:t>Événement extérieur++++</a:t>
          </a:r>
          <a:endParaRPr lang="fr-FR" dirty="0">
            <a:solidFill>
              <a:schemeClr val="accent6">
                <a:lumMod val="75000"/>
              </a:schemeClr>
            </a:solidFill>
          </a:endParaRPr>
        </a:p>
      </dgm:t>
    </dgm:pt>
    <dgm:pt modelId="{C9797E03-E89D-9F46-830D-7AA2356C5E17}" type="parTrans" cxnId="{5932FF8C-865C-6645-A132-371C97EA7E1E}">
      <dgm:prSet/>
      <dgm:spPr/>
      <dgm:t>
        <a:bodyPr/>
        <a:lstStyle/>
        <a:p>
          <a:endParaRPr lang="fr-FR"/>
        </a:p>
      </dgm:t>
    </dgm:pt>
    <dgm:pt modelId="{7A4D16A7-DA62-194C-8D30-34E6831B8EFA}" type="sibTrans" cxnId="{5932FF8C-865C-6645-A132-371C97EA7E1E}">
      <dgm:prSet/>
      <dgm:spPr/>
      <dgm:t>
        <a:bodyPr/>
        <a:lstStyle/>
        <a:p>
          <a:endParaRPr lang="fr-FR"/>
        </a:p>
      </dgm:t>
    </dgm:pt>
    <dgm:pt modelId="{1169E775-A7D4-A148-A734-6728C84C62A1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Choc émotionnel</a:t>
          </a:r>
          <a:endParaRPr lang="fr-FR" i="1" dirty="0"/>
        </a:p>
      </dgm:t>
    </dgm:pt>
    <dgm:pt modelId="{EBAF6418-931F-BD41-A2EC-AFCBF7FB2278}" type="parTrans" cxnId="{EEBEA0FC-DD75-3040-A799-81CEC5BE9082}">
      <dgm:prSet/>
      <dgm:spPr/>
      <dgm:t>
        <a:bodyPr/>
        <a:lstStyle/>
        <a:p>
          <a:endParaRPr lang="fr-FR"/>
        </a:p>
      </dgm:t>
    </dgm:pt>
    <dgm:pt modelId="{48D17C54-F015-D04F-B2F9-8735DE9E8B24}" type="sibTrans" cxnId="{EEBEA0FC-DD75-3040-A799-81CEC5BE9082}">
      <dgm:prSet/>
      <dgm:spPr/>
      <dgm:t>
        <a:bodyPr/>
        <a:lstStyle/>
        <a:p>
          <a:endParaRPr lang="fr-FR"/>
        </a:p>
      </dgm:t>
    </dgm:pt>
    <dgm:pt modelId="{24658E54-FAA4-6C42-9D11-78BFB1315E25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Stagnation aigüe qi Fo, tristesse intense</a:t>
          </a:r>
          <a:endParaRPr lang="fr-FR" dirty="0"/>
        </a:p>
      </dgm:t>
    </dgm:pt>
    <dgm:pt modelId="{23980F17-758C-D94A-9E36-3F791FFDA953}" type="parTrans" cxnId="{1E490A8D-D11A-4F4B-B799-023C99E1163F}">
      <dgm:prSet/>
      <dgm:spPr/>
      <dgm:t>
        <a:bodyPr/>
        <a:lstStyle/>
        <a:p>
          <a:endParaRPr lang="fr-FR"/>
        </a:p>
      </dgm:t>
    </dgm:pt>
    <dgm:pt modelId="{6514C488-A514-2E4E-BA27-488D3B4D8438}" type="sibTrans" cxnId="{1E490A8D-D11A-4F4B-B799-023C99E1163F}">
      <dgm:prSet/>
      <dgm:spPr/>
      <dgm:t>
        <a:bodyPr/>
        <a:lstStyle/>
        <a:p>
          <a:endParaRPr lang="fr-FR"/>
        </a:p>
      </dgm:t>
    </dgm:pt>
    <dgm:pt modelId="{992EF151-DBCA-C448-B38A-12AEBFAD3859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Affliction, frayeur</a:t>
          </a:r>
          <a:endParaRPr lang="fr-FR" dirty="0"/>
        </a:p>
      </dgm:t>
    </dgm:pt>
    <dgm:pt modelId="{4921AC0A-7A56-9749-BB72-D89593F2FE24}" type="parTrans" cxnId="{A1A884E0-D846-B74C-96D6-B8E8D820F22F}">
      <dgm:prSet/>
      <dgm:spPr/>
      <dgm:t>
        <a:bodyPr/>
        <a:lstStyle/>
        <a:p>
          <a:endParaRPr lang="fr-FR"/>
        </a:p>
      </dgm:t>
    </dgm:pt>
    <dgm:pt modelId="{907D0B49-86F5-1543-B448-0F92AFF83553}" type="sibTrans" cxnId="{A1A884E0-D846-B74C-96D6-B8E8D820F22F}">
      <dgm:prSet/>
      <dgm:spPr/>
      <dgm:t>
        <a:bodyPr/>
        <a:lstStyle/>
        <a:p>
          <a:endParaRPr lang="fr-FR"/>
        </a:p>
      </dgm:t>
    </dgm:pt>
    <dgm:pt modelId="{7B701A10-FBDD-3944-898C-3CE5DDB1DBFB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Douleurs, anxiété, dépression</a:t>
          </a:r>
        </a:p>
        <a:p>
          <a:r>
            <a:rPr lang="fr-FR" dirty="0" smtClean="0"/>
            <a:t>CŒUR </a:t>
          </a:r>
          <a:endParaRPr lang="fr-FR" dirty="0"/>
        </a:p>
      </dgm:t>
    </dgm:pt>
    <dgm:pt modelId="{0FE9F44E-4975-E34C-9A85-A9FCA528648A}" type="parTrans" cxnId="{C2D79166-CEBF-254E-ACF9-1257482C60CF}">
      <dgm:prSet/>
      <dgm:spPr/>
      <dgm:t>
        <a:bodyPr/>
        <a:lstStyle/>
        <a:p>
          <a:endParaRPr lang="fr-FR"/>
        </a:p>
      </dgm:t>
    </dgm:pt>
    <dgm:pt modelId="{768E3E5D-3AE6-B244-8A09-B3D79222BAEB}" type="sibTrans" cxnId="{C2D79166-CEBF-254E-ACF9-1257482C60CF}">
      <dgm:prSet/>
      <dgm:spPr/>
      <dgm:t>
        <a:bodyPr/>
        <a:lstStyle/>
        <a:p>
          <a:endParaRPr lang="fr-FR"/>
        </a:p>
      </dgm:t>
    </dgm:pt>
    <dgm:pt modelId="{5D6B1B08-5691-164C-B77E-2E868DFC0A27}" type="pres">
      <dgm:prSet presAssocID="{BDE6BE93-FFCF-754F-ABE4-50B88D36B5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156B03-FB40-4D4A-B520-59A9FD31A80B}" type="pres">
      <dgm:prSet presAssocID="{3C706233-EE72-2E47-958A-51B4816BEB6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19D783-78CF-114C-BE87-C9202201AF28}" type="pres">
      <dgm:prSet presAssocID="{7A4D16A7-DA62-194C-8D30-34E6831B8EFA}" presName="sibTrans" presStyleLbl="sibTrans2D1" presStyleIdx="0" presStyleCnt="2"/>
      <dgm:spPr/>
      <dgm:t>
        <a:bodyPr/>
        <a:lstStyle/>
        <a:p>
          <a:endParaRPr lang="fr-FR"/>
        </a:p>
      </dgm:t>
    </dgm:pt>
    <dgm:pt modelId="{40071A70-9A7F-FA42-92FF-E08C9196609C}" type="pres">
      <dgm:prSet presAssocID="{7A4D16A7-DA62-194C-8D30-34E6831B8EFA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7F62391B-A84C-C147-B83D-FDA5D7977C2F}" type="pres">
      <dgm:prSet presAssocID="{1169E775-A7D4-A148-A734-6728C84C62A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FA950C-0F73-2348-85D6-0F50439952D4}" type="pres">
      <dgm:prSet presAssocID="{48D17C54-F015-D04F-B2F9-8735DE9E8B24}" presName="sibTrans" presStyleLbl="sibTrans2D1" presStyleIdx="1" presStyleCnt="2" custScaleX="167257"/>
      <dgm:spPr/>
      <dgm:t>
        <a:bodyPr/>
        <a:lstStyle/>
        <a:p>
          <a:endParaRPr lang="fr-FR"/>
        </a:p>
      </dgm:t>
    </dgm:pt>
    <dgm:pt modelId="{BFE021CD-1054-C543-8012-F1ACA14A31FF}" type="pres">
      <dgm:prSet presAssocID="{48D17C54-F015-D04F-B2F9-8735DE9E8B24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A4EDBEAE-114B-D744-A57B-345DD901E7FD}" type="pres">
      <dgm:prSet presAssocID="{7B701A10-FBDD-3944-898C-3CE5DDB1DBF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DB3DC44-54DF-8445-941D-761E6D8F6B2F}" type="presOf" srcId="{BDE6BE93-FFCF-754F-ABE4-50B88D36B59A}" destId="{5D6B1B08-5691-164C-B77E-2E868DFC0A27}" srcOrd="0" destOrd="0" presId="urn:microsoft.com/office/officeart/2005/8/layout/process1"/>
    <dgm:cxn modelId="{F9228547-607E-EB42-AA24-C7C1BFEB5D5F}" type="presOf" srcId="{1169E775-A7D4-A148-A734-6728C84C62A1}" destId="{7F62391B-A84C-C147-B83D-FDA5D7977C2F}" srcOrd="0" destOrd="0" presId="urn:microsoft.com/office/officeart/2005/8/layout/process1"/>
    <dgm:cxn modelId="{1A6E8EA1-4CC6-AD46-8F5F-21A950B3BC1A}" type="presOf" srcId="{3C706233-EE72-2E47-958A-51B4816BEB68}" destId="{02156B03-FB40-4D4A-B520-59A9FD31A80B}" srcOrd="0" destOrd="0" presId="urn:microsoft.com/office/officeart/2005/8/layout/process1"/>
    <dgm:cxn modelId="{1BDC39A0-DDB6-F544-9D2A-E6BD68FB95D9}" type="presOf" srcId="{48D17C54-F015-D04F-B2F9-8735DE9E8B24}" destId="{CCFA950C-0F73-2348-85D6-0F50439952D4}" srcOrd="0" destOrd="0" presId="urn:microsoft.com/office/officeart/2005/8/layout/process1"/>
    <dgm:cxn modelId="{1E490A8D-D11A-4F4B-B799-023C99E1163F}" srcId="{1169E775-A7D4-A148-A734-6728C84C62A1}" destId="{24658E54-FAA4-6C42-9D11-78BFB1315E25}" srcOrd="0" destOrd="0" parTransId="{23980F17-758C-D94A-9E36-3F791FFDA953}" sibTransId="{6514C488-A514-2E4E-BA27-488D3B4D8438}"/>
    <dgm:cxn modelId="{8ECB78D9-F34E-F442-9B90-6663B7F05F36}" type="presOf" srcId="{7B701A10-FBDD-3944-898C-3CE5DDB1DBFB}" destId="{A4EDBEAE-114B-D744-A57B-345DD901E7FD}" srcOrd="0" destOrd="0" presId="urn:microsoft.com/office/officeart/2005/8/layout/process1"/>
    <dgm:cxn modelId="{C2D79166-CEBF-254E-ACF9-1257482C60CF}" srcId="{BDE6BE93-FFCF-754F-ABE4-50B88D36B59A}" destId="{7B701A10-FBDD-3944-898C-3CE5DDB1DBFB}" srcOrd="2" destOrd="0" parTransId="{0FE9F44E-4975-E34C-9A85-A9FCA528648A}" sibTransId="{768E3E5D-3AE6-B244-8A09-B3D79222BAEB}"/>
    <dgm:cxn modelId="{176DDD9F-9C24-1A4F-99F3-98A3E2875089}" type="presOf" srcId="{48D17C54-F015-D04F-B2F9-8735DE9E8B24}" destId="{BFE021CD-1054-C543-8012-F1ACA14A31FF}" srcOrd="1" destOrd="0" presId="urn:microsoft.com/office/officeart/2005/8/layout/process1"/>
    <dgm:cxn modelId="{5932FF8C-865C-6645-A132-371C97EA7E1E}" srcId="{BDE6BE93-FFCF-754F-ABE4-50B88D36B59A}" destId="{3C706233-EE72-2E47-958A-51B4816BEB68}" srcOrd="0" destOrd="0" parTransId="{C9797E03-E89D-9F46-830D-7AA2356C5E17}" sibTransId="{7A4D16A7-DA62-194C-8D30-34E6831B8EFA}"/>
    <dgm:cxn modelId="{A2D31896-88E0-C74B-9D5C-0ACA3ADB6BDA}" type="presOf" srcId="{992EF151-DBCA-C448-B38A-12AEBFAD3859}" destId="{7F62391B-A84C-C147-B83D-FDA5D7977C2F}" srcOrd="0" destOrd="2" presId="urn:microsoft.com/office/officeart/2005/8/layout/process1"/>
    <dgm:cxn modelId="{11EE9ABE-4893-1C4F-A4DF-6B91A241B390}" type="presOf" srcId="{7A4D16A7-DA62-194C-8D30-34E6831B8EFA}" destId="{B219D783-78CF-114C-BE87-C9202201AF28}" srcOrd="0" destOrd="0" presId="urn:microsoft.com/office/officeart/2005/8/layout/process1"/>
    <dgm:cxn modelId="{EEBEA0FC-DD75-3040-A799-81CEC5BE9082}" srcId="{BDE6BE93-FFCF-754F-ABE4-50B88D36B59A}" destId="{1169E775-A7D4-A148-A734-6728C84C62A1}" srcOrd="1" destOrd="0" parTransId="{EBAF6418-931F-BD41-A2EC-AFCBF7FB2278}" sibTransId="{48D17C54-F015-D04F-B2F9-8735DE9E8B24}"/>
    <dgm:cxn modelId="{BD44101A-F164-BF4D-A41A-B1B22AA20631}" type="presOf" srcId="{24658E54-FAA4-6C42-9D11-78BFB1315E25}" destId="{7F62391B-A84C-C147-B83D-FDA5D7977C2F}" srcOrd="0" destOrd="1" presId="urn:microsoft.com/office/officeart/2005/8/layout/process1"/>
    <dgm:cxn modelId="{A1A884E0-D846-B74C-96D6-B8E8D820F22F}" srcId="{1169E775-A7D4-A148-A734-6728C84C62A1}" destId="{992EF151-DBCA-C448-B38A-12AEBFAD3859}" srcOrd="1" destOrd="0" parTransId="{4921AC0A-7A56-9749-BB72-D89593F2FE24}" sibTransId="{907D0B49-86F5-1543-B448-0F92AFF83553}"/>
    <dgm:cxn modelId="{F4CD58B1-B1B6-064D-AF41-DD0D30523A9F}" type="presOf" srcId="{7A4D16A7-DA62-194C-8D30-34E6831B8EFA}" destId="{40071A70-9A7F-FA42-92FF-E08C9196609C}" srcOrd="1" destOrd="0" presId="urn:microsoft.com/office/officeart/2005/8/layout/process1"/>
    <dgm:cxn modelId="{41494EEB-40B8-BF4A-AF10-040D88653E6F}" type="presParOf" srcId="{5D6B1B08-5691-164C-B77E-2E868DFC0A27}" destId="{02156B03-FB40-4D4A-B520-59A9FD31A80B}" srcOrd="0" destOrd="0" presId="urn:microsoft.com/office/officeart/2005/8/layout/process1"/>
    <dgm:cxn modelId="{5594E0C4-6EEF-C143-9D97-C19DC1378452}" type="presParOf" srcId="{5D6B1B08-5691-164C-B77E-2E868DFC0A27}" destId="{B219D783-78CF-114C-BE87-C9202201AF28}" srcOrd="1" destOrd="0" presId="urn:microsoft.com/office/officeart/2005/8/layout/process1"/>
    <dgm:cxn modelId="{7A48A772-D088-F147-B75D-2B1804EB5443}" type="presParOf" srcId="{B219D783-78CF-114C-BE87-C9202201AF28}" destId="{40071A70-9A7F-FA42-92FF-E08C9196609C}" srcOrd="0" destOrd="0" presId="urn:microsoft.com/office/officeart/2005/8/layout/process1"/>
    <dgm:cxn modelId="{C1478EA7-4DF7-9A40-BE49-1B0B68BBE00C}" type="presParOf" srcId="{5D6B1B08-5691-164C-B77E-2E868DFC0A27}" destId="{7F62391B-A84C-C147-B83D-FDA5D7977C2F}" srcOrd="2" destOrd="0" presId="urn:microsoft.com/office/officeart/2005/8/layout/process1"/>
    <dgm:cxn modelId="{19C3A762-4FE5-AD4C-8766-B453174F68A8}" type="presParOf" srcId="{5D6B1B08-5691-164C-B77E-2E868DFC0A27}" destId="{CCFA950C-0F73-2348-85D6-0F50439952D4}" srcOrd="3" destOrd="0" presId="urn:microsoft.com/office/officeart/2005/8/layout/process1"/>
    <dgm:cxn modelId="{B621835B-32A2-0248-B24A-7AB8F5C4903A}" type="presParOf" srcId="{CCFA950C-0F73-2348-85D6-0F50439952D4}" destId="{BFE021CD-1054-C543-8012-F1ACA14A31FF}" srcOrd="0" destOrd="0" presId="urn:microsoft.com/office/officeart/2005/8/layout/process1"/>
    <dgm:cxn modelId="{99A04E2D-9DFB-A645-ADB3-F987DF5D9770}" type="presParOf" srcId="{5D6B1B08-5691-164C-B77E-2E868DFC0A27}" destId="{A4EDBEAE-114B-D744-A57B-345DD901E7FD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file://localhost/Users/karine/Desktop/douleur%20DPC,%20fibromyalgie/bdautopsie.tif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file://localhost/Users/karine/Desktop/douleur%20DPC,%20fibromyalgie/fibromyalgia.tif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file://localhost/Users/karine/Desktop/CONGRES%202020/images/exoph%20posture.tif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 63" descr="fmdessin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57800"/>
          </a:xfrm>
          <a:prstGeom prst="rect">
            <a:avLst/>
          </a:prstGeom>
        </p:spPr>
      </p:pic>
      <p:sp>
        <p:nvSpPr>
          <p:cNvPr id="48" name="Titre 47"/>
          <p:cNvSpPr>
            <a:spLocks noGrp="1"/>
          </p:cNvSpPr>
          <p:nvPr>
            <p:ph type="ctrTitle"/>
          </p:nvPr>
        </p:nvSpPr>
        <p:spPr>
          <a:xfrm>
            <a:off x="685800" y="4800600"/>
            <a:ext cx="7772400" cy="1470025"/>
          </a:xfrm>
        </p:spPr>
        <p:txBody>
          <a:bodyPr>
            <a:normAutofit/>
          </a:bodyPr>
          <a:lstStyle/>
          <a:p>
            <a:r>
              <a:rPr lang="fr-FR" dirty="0" smtClean="0"/>
              <a:t>FIBROMYALGIE ET MTC</a:t>
            </a:r>
            <a:endParaRPr lang="fr-FR" dirty="0"/>
          </a:p>
        </p:txBody>
      </p:sp>
      <p:sp>
        <p:nvSpPr>
          <p:cNvPr id="49" name="Sous-titre 48"/>
          <p:cNvSpPr>
            <a:spLocks noGrp="1"/>
          </p:cNvSpPr>
          <p:nvPr>
            <p:ph type="subTitle" idx="1"/>
          </p:nvPr>
        </p:nvSpPr>
        <p:spPr>
          <a:xfrm>
            <a:off x="2743200" y="5638800"/>
            <a:ext cx="6400800" cy="1219200"/>
          </a:xfrm>
        </p:spPr>
        <p:txBody>
          <a:bodyPr>
            <a:normAutofit/>
          </a:bodyPr>
          <a:lstStyle/>
          <a:p>
            <a:pPr algn="r"/>
            <a:r>
              <a:rPr lang="fr-FR" dirty="0" smtClean="0"/>
              <a:t>DPC 7 Mai 2021</a:t>
            </a:r>
          </a:p>
          <a:p>
            <a:pPr algn="r"/>
            <a:r>
              <a:rPr lang="fr-FR" dirty="0" smtClean="0"/>
              <a:t>Dr Karine </a:t>
            </a:r>
            <a:r>
              <a:rPr lang="fr-FR" dirty="0" err="1" smtClean="0"/>
              <a:t>Aledo</a:t>
            </a:r>
            <a:r>
              <a:rPr lang="fr-FR" dirty="0" smtClean="0"/>
              <a:t> </a:t>
            </a:r>
            <a:r>
              <a:rPr lang="fr-FR" dirty="0" err="1" smtClean="0"/>
              <a:t>Remillet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Etiologies des bi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u="sng" dirty="0" smtClean="0"/>
              <a:t>Origine externe classique</a:t>
            </a:r>
          </a:p>
          <a:p>
            <a:pPr lvl="1"/>
            <a:r>
              <a:rPr lang="fr-FR" dirty="0" smtClean="0"/>
              <a:t>FPE, vent froid humidité, </a:t>
            </a:r>
            <a:r>
              <a:rPr lang="fr-FR" dirty="0" smtClean="0"/>
              <a:t>aigu </a:t>
            </a:r>
            <a:r>
              <a:rPr lang="fr-FR" dirty="0" smtClean="0"/>
              <a:t>ou répété, gagne en profondeur le tissu correspondant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u="sng" dirty="0" smtClean="0"/>
              <a:t>Origine interne :</a:t>
            </a:r>
            <a:r>
              <a:rPr lang="fr-FR" u="sng" dirty="0" smtClean="0"/>
              <a:t> </a:t>
            </a:r>
          </a:p>
          <a:p>
            <a:pPr lvl="1"/>
            <a:r>
              <a:rPr lang="fr-FR" dirty="0" smtClean="0"/>
              <a:t>les émotions</a:t>
            </a:r>
            <a:endParaRPr lang="fr-FR" dirty="0" smtClean="0"/>
          </a:p>
          <a:p>
            <a:pPr lvl="1">
              <a:buNone/>
            </a:pPr>
            <a:endParaRPr lang="fr-FR" i="1" dirty="0" smtClean="0"/>
          </a:p>
          <a:p>
            <a:r>
              <a:rPr lang="fr-FR" u="sng" dirty="0" smtClean="0"/>
              <a:t>Origine ni </a:t>
            </a:r>
            <a:r>
              <a:rPr lang="fr-FR" u="sng" dirty="0" err="1" smtClean="0"/>
              <a:t>externe-ni</a:t>
            </a:r>
            <a:r>
              <a:rPr lang="fr-FR" u="sng" dirty="0" smtClean="0"/>
              <a:t> interne</a:t>
            </a:r>
          </a:p>
          <a:p>
            <a:pPr lvl="1"/>
            <a:r>
              <a:rPr lang="fr-FR" dirty="0" smtClean="0"/>
              <a:t>Traumatismes, opérations, constitution du patient, équilibre alimentaire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Origine </a:t>
            </a:r>
            <a:r>
              <a:rPr lang="fr-FR" dirty="0" smtClean="0"/>
              <a:t>externe : les FPE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fr-FR" sz="2400" dirty="0" smtClean="0"/>
              <a:t>SU WEN 43 </a:t>
            </a:r>
          </a:p>
          <a:p>
            <a:pPr lvl="1"/>
            <a:r>
              <a:rPr lang="fr-FR" sz="2000" dirty="0" smtClean="0"/>
              <a:t>«</a:t>
            </a:r>
            <a:r>
              <a:rPr lang="fr-FR" sz="2000" dirty="0" smtClean="0"/>
              <a:t> Si le vent prédomine c’est un </a:t>
            </a:r>
            <a:r>
              <a:rPr lang="fr-FR" sz="2000" i="1" dirty="0" smtClean="0"/>
              <a:t>bi </a:t>
            </a:r>
            <a:r>
              <a:rPr lang="fr-FR" sz="2000" dirty="0" smtClean="0"/>
              <a:t>circulant »</a:t>
            </a:r>
          </a:p>
          <a:p>
            <a:pPr lvl="1"/>
            <a:r>
              <a:rPr lang="fr-FR" sz="2000" dirty="0" smtClean="0"/>
              <a:t>« Si le froid prédomine c’est un </a:t>
            </a:r>
            <a:r>
              <a:rPr lang="fr-FR" sz="2000" i="1" dirty="0" smtClean="0"/>
              <a:t>bi</a:t>
            </a:r>
            <a:r>
              <a:rPr lang="fr-FR" sz="2000" dirty="0" smtClean="0"/>
              <a:t> douloureux »</a:t>
            </a:r>
          </a:p>
          <a:p>
            <a:pPr lvl="1"/>
            <a:r>
              <a:rPr lang="fr-FR" sz="2000" dirty="0" smtClean="0"/>
              <a:t>« Si l’humidité prédomine c’est un </a:t>
            </a:r>
            <a:r>
              <a:rPr lang="fr-FR" sz="2000" i="1" dirty="0" smtClean="0"/>
              <a:t>bi </a:t>
            </a:r>
            <a:r>
              <a:rPr lang="fr-FR" sz="2000" dirty="0" smtClean="0"/>
              <a:t>fixe »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Origine interne : l</a:t>
            </a:r>
            <a:r>
              <a:rPr lang="fr-FR" dirty="0" smtClean="0"/>
              <a:t>es </a:t>
            </a:r>
            <a:r>
              <a:rPr lang="fr-FR" dirty="0" smtClean="0"/>
              <a:t>émotions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émotions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Éclair 4"/>
          <p:cNvSpPr/>
          <p:nvPr/>
        </p:nvSpPr>
        <p:spPr>
          <a:xfrm>
            <a:off x="5638800" y="3581400"/>
            <a:ext cx="685800" cy="685800"/>
          </a:xfrm>
          <a:prstGeom prst="lightningBol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choc émotionnel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Éclair 4"/>
          <p:cNvSpPr/>
          <p:nvPr/>
        </p:nvSpPr>
        <p:spPr>
          <a:xfrm>
            <a:off x="2667000" y="3581400"/>
            <a:ext cx="685800" cy="685800"/>
          </a:xfrm>
          <a:prstGeom prst="lightningBol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105400" y="2602468"/>
            <a:ext cx="201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Perte de structure</a:t>
            </a:r>
            <a:endParaRPr lang="fr-FR" dirty="0"/>
          </a:p>
        </p:txBody>
      </p:sp>
      <p:sp>
        <p:nvSpPr>
          <p:cNvPr id="7" name="Flèche vers la droite 6"/>
          <p:cNvSpPr/>
          <p:nvPr/>
        </p:nvSpPr>
        <p:spPr>
          <a:xfrm rot="5400000">
            <a:off x="5715262" y="3429262"/>
            <a:ext cx="673608" cy="240268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Origine ni </a:t>
            </a:r>
            <a:r>
              <a:rPr lang="fr-FR" dirty="0" err="1" smtClean="0"/>
              <a:t>externe-ni</a:t>
            </a:r>
            <a:r>
              <a:rPr lang="fr-FR" dirty="0" smtClean="0"/>
              <a:t> interne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fr-FR" dirty="0" smtClean="0"/>
              <a:t>Traumatismes</a:t>
            </a:r>
            <a:r>
              <a:rPr lang="fr-FR" dirty="0" smtClean="0"/>
              <a:t>,</a:t>
            </a:r>
            <a:r>
              <a:rPr lang="fr-FR" dirty="0" smtClean="0"/>
              <a:t> </a:t>
            </a:r>
          </a:p>
          <a:p>
            <a:r>
              <a:rPr lang="fr-FR" dirty="0" smtClean="0"/>
              <a:t>opérations</a:t>
            </a:r>
            <a:r>
              <a:rPr lang="fr-FR" dirty="0" smtClean="0"/>
              <a:t>,</a:t>
            </a:r>
            <a:r>
              <a:rPr lang="fr-FR" dirty="0" smtClean="0"/>
              <a:t> </a:t>
            </a:r>
          </a:p>
          <a:p>
            <a:r>
              <a:rPr lang="fr-FR" dirty="0" smtClean="0"/>
              <a:t>constitution </a:t>
            </a:r>
            <a:r>
              <a:rPr lang="fr-FR" dirty="0" smtClean="0"/>
              <a:t>du patient,</a:t>
            </a:r>
            <a:r>
              <a:rPr lang="fr-FR" dirty="0" smtClean="0"/>
              <a:t> </a:t>
            </a:r>
          </a:p>
          <a:p>
            <a:r>
              <a:rPr lang="fr-FR" dirty="0" smtClean="0"/>
              <a:t>équilibre </a:t>
            </a:r>
            <a:r>
              <a:rPr lang="fr-FR" dirty="0" smtClean="0"/>
              <a:t>alimentaire</a:t>
            </a:r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remarques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</a:t>
            </a:r>
            <a:r>
              <a:rPr lang="fr-FR" dirty="0" err="1" smtClean="0"/>
              <a:t>fibromyalgie</a:t>
            </a:r>
            <a:r>
              <a:rPr lang="fr-FR" dirty="0" smtClean="0"/>
              <a:t> n’est pas</a:t>
            </a:r>
            <a:r>
              <a:rPr lang="fr-FR" dirty="0" smtClean="0"/>
              <a:t> une pathologie d’origine </a:t>
            </a:r>
            <a:r>
              <a:rPr lang="fr-FR" dirty="0" smtClean="0"/>
              <a:t>externe</a:t>
            </a:r>
          </a:p>
          <a:p>
            <a:endParaRPr lang="fr-FR" dirty="0" smtClean="0"/>
          </a:p>
          <a:p>
            <a:r>
              <a:rPr lang="fr-FR" dirty="0" smtClean="0"/>
              <a:t>La </a:t>
            </a:r>
            <a:r>
              <a:rPr lang="fr-FR" dirty="0" err="1" smtClean="0"/>
              <a:t>fibromyalgie</a:t>
            </a:r>
            <a:r>
              <a:rPr lang="fr-FR" dirty="0" smtClean="0"/>
              <a:t> ne présente pas de déformations articulaires mais des sensations de gonflements</a:t>
            </a:r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ANALYSE CLINIQUE</a:t>
            </a:r>
            <a:endParaRPr lang="fr-FR" dirty="0"/>
          </a:p>
        </p:txBody>
      </p:sp>
      <p:pic>
        <p:nvPicPr>
          <p:cNvPr id="4" name="bdautopsie.tiff" descr="/Users/karine/Desktop/douleur DPC, fibromyalgie/bdautopsie.tiff"/>
          <p:cNvPicPr>
            <a:picLocks noGrp="1" noChangeAspect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>
          <a:xfrm>
            <a:off x="2057400" y="1838532"/>
            <a:ext cx="5029200" cy="404929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ANALYSE CLINIQUE DE LA FM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Pas d’étiologie</a:t>
            </a:r>
          </a:p>
          <a:p>
            <a:r>
              <a:rPr lang="fr-FR" dirty="0" smtClean="0"/>
              <a:t>Facteurs favorisants : </a:t>
            </a:r>
          </a:p>
          <a:p>
            <a:pPr lvl="1">
              <a:lnSpc>
                <a:spcPct val="90000"/>
              </a:lnSpc>
            </a:pPr>
            <a:r>
              <a:rPr lang="fr-FR" altLang="fr-FR" dirty="0" smtClean="0"/>
              <a:t>Chocs psychologiques </a:t>
            </a:r>
          </a:p>
          <a:p>
            <a:pPr lvl="1">
              <a:lnSpc>
                <a:spcPct val="90000"/>
              </a:lnSpc>
            </a:pPr>
            <a:r>
              <a:rPr lang="fr-FR" altLang="fr-FR" dirty="0" smtClean="0"/>
              <a:t>Agression physique, agression sexuelle</a:t>
            </a:r>
          </a:p>
          <a:p>
            <a:pPr lvl="1">
              <a:lnSpc>
                <a:spcPct val="90000"/>
              </a:lnSpc>
            </a:pPr>
            <a:r>
              <a:rPr lang="fr-FR" altLang="fr-FR" dirty="0" smtClean="0"/>
              <a:t>Traumatismes physiques et sensoriels (bruits)</a:t>
            </a:r>
          </a:p>
          <a:p>
            <a:pPr lvl="1">
              <a:lnSpc>
                <a:spcPct val="90000"/>
              </a:lnSpc>
            </a:pPr>
            <a:r>
              <a:rPr lang="fr-FR" altLang="fr-FR" dirty="0" smtClean="0"/>
              <a:t>Surmenage physique (travail répétitif, sport intensif, de haut niveau)</a:t>
            </a:r>
          </a:p>
          <a:p>
            <a:pPr lvl="1">
              <a:lnSpc>
                <a:spcPct val="90000"/>
              </a:lnSpc>
            </a:pPr>
            <a:r>
              <a:rPr lang="fr-FR" altLang="fr-FR" dirty="0" smtClean="0"/>
              <a:t>Surmenage psychologique (</a:t>
            </a:r>
            <a:r>
              <a:rPr lang="fr-FR" altLang="fr-FR" dirty="0" err="1" smtClean="0"/>
              <a:t>burn</a:t>
            </a:r>
            <a:r>
              <a:rPr lang="fr-FR" altLang="fr-FR" dirty="0" smtClean="0"/>
              <a:t> out)</a:t>
            </a:r>
            <a:r>
              <a:rPr lang="fr-FR" dirty="0" smtClean="0"/>
              <a:t> </a:t>
            </a:r>
          </a:p>
          <a:p>
            <a:pPr lvl="1">
              <a:lnSpc>
                <a:spcPct val="90000"/>
              </a:lnSpc>
              <a:buNone/>
            </a:pPr>
            <a:r>
              <a:rPr lang="fr-FR" dirty="0" smtClean="0"/>
              <a:t> </a:t>
            </a:r>
            <a:r>
              <a:rPr lang="fr-FR" dirty="0" smtClean="0">
                <a:solidFill>
                  <a:schemeClr val="accent3"/>
                </a:solidFill>
              </a:rPr>
              <a:t>choc émotionnel évoque une stagnation du qi prolongée, une chaleur du Poumon, un vide de yang de rate ou de rein, </a:t>
            </a:r>
            <a:endParaRPr lang="fr-FR" altLang="fr-FR" dirty="0" smtClean="0"/>
          </a:p>
          <a:p>
            <a:pPr lvl="2"/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Diagnostic positif</a:t>
            </a:r>
            <a:endParaRPr lang="fr-FR" dirty="0"/>
          </a:p>
        </p:txBody>
      </p:sp>
      <p:pic>
        <p:nvPicPr>
          <p:cNvPr id="5" name="fibromyalgia.tiff" descr="/Users/karine/Desktop/douleur DPC, fibromyalgie/fibromyalgia.tiff"/>
          <p:cNvPicPr>
            <a:picLocks noGrp="1" noChangeAspect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>
          <a:xfrm>
            <a:off x="2286000" y="2379659"/>
            <a:ext cx="4641850" cy="2878141"/>
          </a:xfrm>
        </p:spPr>
      </p:pic>
      <p:sp>
        <p:nvSpPr>
          <p:cNvPr id="6" name="ZoneTexte 5"/>
          <p:cNvSpPr txBox="1"/>
          <p:nvPr/>
        </p:nvSpPr>
        <p:spPr>
          <a:xfrm>
            <a:off x="2590800" y="1447800"/>
            <a:ext cx="4284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Douleurs musculaires diffuses</a:t>
            </a:r>
          </a:p>
          <a:p>
            <a:r>
              <a:rPr lang="fr-FR" sz="2000" dirty="0" smtClean="0">
                <a:solidFill>
                  <a:srgbClr val="FF0000"/>
                </a:solidFill>
              </a:rPr>
              <a:t>     (station debout perturbée)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3200400"/>
            <a:ext cx="2289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Fatigue intense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315200" y="3200400"/>
            <a:ext cx="1758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Troubles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du sommeil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124200" y="5715000"/>
            <a:ext cx="3208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Anxiété et Dépression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I- Rappel sur les mécanismes de la douleur en MTC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II- Rappel sur les </a:t>
            </a:r>
            <a:r>
              <a:rPr lang="fr-FR" i="1" dirty="0" smtClean="0"/>
              <a:t>bi</a:t>
            </a:r>
          </a:p>
          <a:p>
            <a:pPr>
              <a:buNone/>
            </a:pPr>
            <a:endParaRPr lang="fr-FR" i="1" dirty="0" smtClean="0"/>
          </a:p>
          <a:p>
            <a:pPr>
              <a:buNone/>
            </a:pPr>
            <a:r>
              <a:rPr lang="fr-FR" dirty="0" smtClean="0"/>
              <a:t>III- Analyse clinique de la </a:t>
            </a:r>
            <a:r>
              <a:rPr lang="fr-FR" dirty="0" err="1" smtClean="0"/>
              <a:t>Fibromyalgie</a:t>
            </a:r>
            <a:endParaRPr lang="fr-FR" dirty="0" smtClean="0"/>
          </a:p>
          <a:p>
            <a:pPr lvl="1"/>
            <a:r>
              <a:rPr lang="fr-FR" dirty="0" smtClean="0"/>
              <a:t>Les Zheng : la racine</a:t>
            </a:r>
          </a:p>
          <a:p>
            <a:pPr lvl="1"/>
            <a:r>
              <a:rPr lang="fr-FR" dirty="0" smtClean="0"/>
              <a:t>L’abord postural : la branche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Caractéristiques de la douleur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Aggravée à la pression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Étendue, diffuse, peut débuter au cou et aux épaules, pour s’étendre ensuite au reste du corps, notamment, au dos, au thorax, aux bras et aux jambes.</a:t>
            </a:r>
          </a:p>
          <a:p>
            <a:endParaRPr lang="fr-FR" dirty="0" smtClean="0"/>
          </a:p>
          <a:p>
            <a:r>
              <a:rPr lang="fr-FR" dirty="0" smtClean="0"/>
              <a:t>sourde et parfois aigüe, elle peut être à type de brûlures, de piqûres, de fourmillements ou d’engourdissements. </a:t>
            </a:r>
          </a:p>
          <a:p>
            <a:endParaRPr lang="fr-FR" dirty="0" smtClean="0"/>
          </a:p>
          <a:p>
            <a:r>
              <a:rPr lang="fr-FR" dirty="0" smtClean="0"/>
              <a:t>Elle est permanente mais aggravée par les efforts, le froid, l’humidité, les émotions et le manque de sommeil, et s’accompagne de raideur matinale, très intense le matin.</a:t>
            </a:r>
          </a:p>
          <a:p>
            <a:pPr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l’impression d’un gonflement des zones douloureuses et de paresthésies des extrémités</a:t>
            </a:r>
          </a:p>
          <a:p>
            <a:pPr>
              <a:buNone/>
            </a:pPr>
            <a:r>
              <a:rPr lang="fr-FR" dirty="0" smtClean="0"/>
              <a:t> </a:t>
            </a:r>
            <a:endParaRPr lang="fr-FR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Caractéristiques de la douleur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867400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Aggravée à la pression </a:t>
            </a:r>
            <a:r>
              <a:rPr lang="fr-FR" dirty="0" smtClean="0">
                <a:solidFill>
                  <a:srgbClr val="9BBB59"/>
                </a:solidFill>
              </a:rPr>
              <a:t>Plénitude locale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Étendue, diffuse, peut débuter au cou et aux épaules, pour s’étendre ensuite au reste du corps, notamment, au dos, au thorax, aux bras et aux jambes. </a:t>
            </a:r>
            <a:r>
              <a:rPr lang="fr-FR" dirty="0" smtClean="0">
                <a:solidFill>
                  <a:srgbClr val="9BBB59"/>
                </a:solidFill>
              </a:rPr>
              <a:t>descendante</a:t>
            </a:r>
          </a:p>
          <a:p>
            <a:endParaRPr lang="fr-FR" dirty="0" smtClean="0"/>
          </a:p>
          <a:p>
            <a:r>
              <a:rPr lang="fr-FR" dirty="0" smtClean="0"/>
              <a:t>sourde et parfois aigüe (</a:t>
            </a:r>
            <a:r>
              <a:rPr lang="fr-FR" dirty="0" smtClean="0">
                <a:solidFill>
                  <a:srgbClr val="77933C"/>
                </a:solidFill>
              </a:rPr>
              <a:t>vide de yin</a:t>
            </a:r>
            <a:r>
              <a:rPr lang="fr-FR" dirty="0" smtClean="0"/>
              <a:t>), elle peut être à type de brûlures, de piqûres, de fourmillements ou d’engourdissements. </a:t>
            </a:r>
            <a:r>
              <a:rPr lang="fr-FR" dirty="0" smtClean="0">
                <a:solidFill>
                  <a:srgbClr val="9BBB59"/>
                </a:solidFill>
              </a:rPr>
              <a:t>Vide de yin, vide de xue/vide de qi, humidité 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Elle est permanente </a:t>
            </a:r>
            <a:r>
              <a:rPr lang="fr-FR" dirty="0" smtClean="0">
                <a:solidFill>
                  <a:srgbClr val="77933C"/>
                </a:solidFill>
              </a:rPr>
              <a:t>plénitude </a:t>
            </a:r>
            <a:r>
              <a:rPr lang="fr-FR" dirty="0" smtClean="0"/>
              <a:t>mais aggravée par les efforts, le froid, l’humidité, les émotions et le manque de sommeil, et s’accompagne de raideur matinale, très intense le matin. </a:t>
            </a:r>
            <a:r>
              <a:rPr lang="fr-FR" dirty="0" smtClean="0">
                <a:solidFill>
                  <a:srgbClr val="9BBB59"/>
                </a:solidFill>
              </a:rPr>
              <a:t>Vide de qi, vide de yang, humidité, stagnation du qi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l’impression d’un gonflement des zones douloureuses et de paresthésies des extrémités </a:t>
            </a:r>
            <a:r>
              <a:rPr lang="fr-FR" dirty="0" smtClean="0">
                <a:solidFill>
                  <a:srgbClr val="9BBB59"/>
                </a:solidFill>
              </a:rPr>
              <a:t>stagnation du qi, humidité, vide de sang et de qi</a:t>
            </a:r>
          </a:p>
          <a:p>
            <a:pPr>
              <a:buNone/>
            </a:pPr>
            <a:r>
              <a:rPr lang="fr-FR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Asthénie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1828799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Une grande fatigue non améliorée au repos, une fatigabilité anormale à l’effort </a:t>
            </a:r>
            <a:endParaRPr lang="fr-FR" dirty="0" smtClean="0"/>
          </a:p>
          <a:p>
            <a:pPr>
              <a:buNone/>
            </a:pPr>
            <a:r>
              <a:rPr lang="fr-FR" dirty="0" smtClean="0">
                <a:solidFill>
                  <a:srgbClr val="9BBB59"/>
                </a:solidFill>
              </a:rPr>
              <a:t>    vide </a:t>
            </a:r>
            <a:r>
              <a:rPr lang="fr-FR" dirty="0" smtClean="0">
                <a:solidFill>
                  <a:srgbClr val="9BBB59"/>
                </a:solidFill>
              </a:rPr>
              <a:t>de yang, vide de </a:t>
            </a:r>
            <a:r>
              <a:rPr lang="fr-FR" dirty="0" err="1" smtClean="0">
                <a:solidFill>
                  <a:srgbClr val="9BBB59"/>
                </a:solidFill>
              </a:rPr>
              <a:t>jing</a:t>
            </a:r>
            <a:r>
              <a:rPr lang="fr-FR" dirty="0" smtClean="0">
                <a:solidFill>
                  <a:srgbClr val="9BBB59"/>
                </a:solidFill>
              </a:rPr>
              <a:t>,</a:t>
            </a:r>
            <a:r>
              <a:rPr lang="fr-FR" dirty="0" smtClean="0">
                <a:solidFill>
                  <a:srgbClr val="9BBB59"/>
                </a:solidFill>
              </a:rPr>
              <a:t> </a:t>
            </a:r>
          </a:p>
          <a:p>
            <a:pPr>
              <a:buNone/>
            </a:pPr>
            <a:r>
              <a:rPr lang="fr-FR" dirty="0" smtClean="0">
                <a:solidFill>
                  <a:srgbClr val="9BBB59"/>
                </a:solidFill>
              </a:rPr>
              <a:t>    </a:t>
            </a:r>
            <a:r>
              <a:rPr lang="fr-FR" dirty="0" smtClean="0">
                <a:solidFill>
                  <a:srgbClr val="9BBB59"/>
                </a:solidFill>
              </a:rPr>
              <a:t>vide </a:t>
            </a:r>
            <a:r>
              <a:rPr lang="fr-FR" dirty="0" smtClean="0">
                <a:solidFill>
                  <a:srgbClr val="9BBB59"/>
                </a:solidFill>
              </a:rPr>
              <a:t>de de qi et de sang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Troubles du sommeil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5410200"/>
          </a:xfrm>
        </p:spPr>
        <p:txBody>
          <a:bodyPr>
            <a:normAutofit/>
          </a:bodyPr>
          <a:lstStyle/>
          <a:p>
            <a:r>
              <a:rPr lang="fr-FR" dirty="0" smtClean="0"/>
              <a:t>Sommeil </a:t>
            </a:r>
          </a:p>
          <a:p>
            <a:pPr lvl="1"/>
            <a:r>
              <a:rPr lang="fr-FR" dirty="0" smtClean="0"/>
              <a:t>léger, non réparateur, </a:t>
            </a:r>
            <a:r>
              <a:rPr lang="fr-FR" dirty="0" smtClean="0">
                <a:solidFill>
                  <a:srgbClr val="9BBB59"/>
                </a:solidFill>
              </a:rPr>
              <a:t>vide de sang, vide de </a:t>
            </a:r>
            <a:r>
              <a:rPr lang="fr-FR" i="1" dirty="0" smtClean="0">
                <a:solidFill>
                  <a:srgbClr val="9BBB59"/>
                </a:solidFill>
              </a:rPr>
              <a:t>yin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Les douleurs ne sont pas soulagées au réveil </a:t>
            </a:r>
            <a:r>
              <a:rPr lang="fr-FR" dirty="0" smtClean="0">
                <a:solidFill>
                  <a:srgbClr val="9BBB59"/>
                </a:solidFill>
              </a:rPr>
              <a:t>stagnation de qi, vide de </a:t>
            </a:r>
            <a:r>
              <a:rPr lang="fr-FR" i="1" dirty="0" smtClean="0">
                <a:solidFill>
                  <a:srgbClr val="9BBB59"/>
                </a:solidFill>
              </a:rPr>
              <a:t>yin</a:t>
            </a:r>
          </a:p>
          <a:p>
            <a:pPr lvl="1">
              <a:buNone/>
            </a:pPr>
            <a:r>
              <a:rPr lang="fr-FR" dirty="0" smtClean="0">
                <a:solidFill>
                  <a:srgbClr val="9BBB59"/>
                </a:solidFill>
              </a:rPr>
              <a:t> </a:t>
            </a:r>
            <a:endParaRPr lang="fr-FR" dirty="0" smtClean="0"/>
          </a:p>
          <a:p>
            <a:pPr lvl="1"/>
            <a:r>
              <a:rPr lang="fr-FR" dirty="0" smtClean="0"/>
              <a:t>associé à un syndrome des jambes sans repos ou apnée du sommeil. </a:t>
            </a:r>
          </a:p>
          <a:p>
            <a:pPr lvl="2"/>
            <a:r>
              <a:rPr lang="fr-FR" dirty="0" smtClean="0"/>
              <a:t>Rappel SJSR </a:t>
            </a:r>
          </a:p>
          <a:p>
            <a:pPr lvl="3"/>
            <a:r>
              <a:rPr lang="fr-FR" i="1" dirty="0" smtClean="0"/>
              <a:t>bi</a:t>
            </a:r>
            <a:r>
              <a:rPr lang="fr-FR" dirty="0" smtClean="0"/>
              <a:t>, soir/nuit donc </a:t>
            </a:r>
            <a:r>
              <a:rPr lang="fr-FR" dirty="0" smtClean="0">
                <a:solidFill>
                  <a:schemeClr val="accent3"/>
                </a:solidFill>
              </a:rPr>
              <a:t>vide de </a:t>
            </a:r>
            <a:r>
              <a:rPr lang="fr-FR" i="1" dirty="0" smtClean="0">
                <a:solidFill>
                  <a:schemeClr val="accent3"/>
                </a:solidFill>
              </a:rPr>
              <a:t>yin</a:t>
            </a:r>
            <a:r>
              <a:rPr lang="fr-FR" dirty="0" smtClean="0">
                <a:solidFill>
                  <a:schemeClr val="accent3"/>
                </a:solidFill>
              </a:rPr>
              <a:t> </a:t>
            </a:r>
            <a:r>
              <a:rPr lang="fr-FR" dirty="0" err="1" smtClean="0">
                <a:solidFill>
                  <a:schemeClr val="accent3"/>
                </a:solidFill>
              </a:rPr>
              <a:t>fo</a:t>
            </a:r>
            <a:r>
              <a:rPr lang="fr-FR" dirty="0" smtClean="0">
                <a:solidFill>
                  <a:schemeClr val="accent3"/>
                </a:solidFill>
              </a:rPr>
              <a:t> et </a:t>
            </a:r>
            <a:r>
              <a:rPr lang="fr-FR" dirty="0" err="1" smtClean="0">
                <a:solidFill>
                  <a:schemeClr val="accent3"/>
                </a:solidFill>
              </a:rPr>
              <a:t>re</a:t>
            </a:r>
            <a:r>
              <a:rPr lang="fr-FR" dirty="0" smtClean="0">
                <a:solidFill>
                  <a:schemeClr val="accent3"/>
                </a:solidFill>
              </a:rPr>
              <a:t>, vide sang </a:t>
            </a:r>
            <a:r>
              <a:rPr lang="fr-FR" dirty="0" err="1" smtClean="0">
                <a:solidFill>
                  <a:schemeClr val="accent3"/>
                </a:solidFill>
              </a:rPr>
              <a:t>fo</a:t>
            </a:r>
            <a:r>
              <a:rPr lang="fr-FR" dirty="0" smtClean="0">
                <a:solidFill>
                  <a:schemeClr val="accent3"/>
                </a:solidFill>
              </a:rPr>
              <a:t>, stagnation MI </a:t>
            </a:r>
          </a:p>
          <a:p>
            <a:pPr lvl="3"/>
            <a:r>
              <a:rPr lang="fr-FR" dirty="0" smtClean="0"/>
              <a:t>débordement </a:t>
            </a:r>
            <a:r>
              <a:rPr lang="fr-FR" dirty="0" err="1" smtClean="0"/>
              <a:t>Mx</a:t>
            </a:r>
            <a:r>
              <a:rPr lang="fr-FR" dirty="0" smtClean="0"/>
              <a:t> Vx </a:t>
            </a:r>
            <a:r>
              <a:rPr lang="fr-FR" dirty="0" err="1" smtClean="0">
                <a:solidFill>
                  <a:srgbClr val="9BBB59"/>
                </a:solidFill>
              </a:rPr>
              <a:t>chong</a:t>
            </a:r>
            <a:r>
              <a:rPr lang="fr-FR" dirty="0" smtClean="0">
                <a:solidFill>
                  <a:srgbClr val="9BBB59"/>
                </a:solidFill>
              </a:rPr>
              <a:t> mai, </a:t>
            </a:r>
            <a:r>
              <a:rPr lang="fr-FR" dirty="0" err="1" smtClean="0">
                <a:solidFill>
                  <a:srgbClr val="9BBB59"/>
                </a:solidFill>
              </a:rPr>
              <a:t>dai</a:t>
            </a:r>
            <a:r>
              <a:rPr lang="fr-FR" dirty="0" smtClean="0">
                <a:solidFill>
                  <a:srgbClr val="9BBB59"/>
                </a:solidFill>
              </a:rPr>
              <a:t> mai, yang </a:t>
            </a:r>
            <a:r>
              <a:rPr lang="fr-FR" dirty="0" err="1" smtClean="0">
                <a:solidFill>
                  <a:srgbClr val="9BBB59"/>
                </a:solidFill>
              </a:rPr>
              <a:t>qiao</a:t>
            </a:r>
            <a:r>
              <a:rPr lang="fr-FR" dirty="0" smtClean="0">
                <a:solidFill>
                  <a:srgbClr val="9BBB59"/>
                </a:solidFill>
              </a:rPr>
              <a:t> mai</a:t>
            </a:r>
          </a:p>
          <a:p>
            <a:pPr lvl="2"/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Anxiété et dépression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endParaRPr lang="fr-FR" dirty="0" smtClean="0"/>
          </a:p>
          <a:p>
            <a:r>
              <a:rPr lang="fr-FR" dirty="0" smtClean="0"/>
              <a:t>Anxiété</a:t>
            </a:r>
          </a:p>
          <a:p>
            <a:pPr lvl="1"/>
            <a:r>
              <a:rPr lang="fr-FR" dirty="0" smtClean="0"/>
              <a:t>Par chaleur vide </a:t>
            </a:r>
            <a:r>
              <a:rPr lang="fr-FR" dirty="0" smtClean="0">
                <a:solidFill>
                  <a:srgbClr val="77933C"/>
                </a:solidFill>
              </a:rPr>
              <a:t>vide de yin, </a:t>
            </a:r>
            <a:r>
              <a:rPr lang="fr-FR" dirty="0" smtClean="0"/>
              <a:t>par chaleur plénitude</a:t>
            </a:r>
          </a:p>
          <a:p>
            <a:pPr lvl="1"/>
            <a:r>
              <a:rPr lang="fr-FR" dirty="0" smtClean="0"/>
              <a:t>Par </a:t>
            </a:r>
            <a:r>
              <a:rPr lang="fr-FR" dirty="0" smtClean="0">
                <a:solidFill>
                  <a:srgbClr val="77933C"/>
                </a:solidFill>
              </a:rPr>
              <a:t>vide de sang et de qi</a:t>
            </a:r>
          </a:p>
          <a:p>
            <a:pPr lvl="1">
              <a:buNone/>
            </a:pPr>
            <a:endParaRPr lang="fr-FR" dirty="0" smtClean="0">
              <a:solidFill>
                <a:srgbClr val="77933C"/>
              </a:solidFill>
            </a:endParaRPr>
          </a:p>
          <a:p>
            <a:r>
              <a:rPr lang="fr-FR" dirty="0" smtClean="0"/>
              <a:t>Dépression</a:t>
            </a:r>
          </a:p>
          <a:p>
            <a:pPr lvl="1"/>
            <a:r>
              <a:rPr lang="fr-FR" dirty="0" smtClean="0"/>
              <a:t>Par obstruction du Shen 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stagnation du qi ou accumulation d’humidité</a:t>
            </a:r>
          </a:p>
          <a:p>
            <a:pPr lvl="1"/>
            <a:r>
              <a:rPr lang="fr-FR" dirty="0" smtClean="0"/>
              <a:t>Par affaiblissement du Shen vide de </a:t>
            </a:r>
            <a:r>
              <a:rPr lang="fr-FR" dirty="0" smtClean="0">
                <a:solidFill>
                  <a:srgbClr val="77933C"/>
                </a:solidFill>
              </a:rPr>
              <a:t>qi (de rate, de rein, de po, de </a:t>
            </a:r>
            <a:r>
              <a:rPr lang="fr-FR" dirty="0" err="1" smtClean="0">
                <a:solidFill>
                  <a:srgbClr val="77933C"/>
                </a:solidFill>
              </a:rPr>
              <a:t>co</a:t>
            </a:r>
            <a:r>
              <a:rPr lang="fr-FR" dirty="0" smtClean="0">
                <a:solidFill>
                  <a:srgbClr val="77933C"/>
                </a:solidFill>
              </a:rPr>
              <a:t> et </a:t>
            </a:r>
            <a:r>
              <a:rPr lang="fr-FR" dirty="0" err="1" smtClean="0">
                <a:solidFill>
                  <a:srgbClr val="77933C"/>
                </a:solidFill>
              </a:rPr>
              <a:t>vb</a:t>
            </a:r>
            <a:r>
              <a:rPr lang="fr-FR" dirty="0" smtClean="0">
                <a:solidFill>
                  <a:srgbClr val="77933C"/>
                </a:solidFill>
              </a:rPr>
              <a:t>)</a:t>
            </a:r>
          </a:p>
          <a:p>
            <a:pPr lvl="1"/>
            <a:endParaRPr lang="fr-FR" dirty="0" smtClean="0">
              <a:solidFill>
                <a:srgbClr val="77933C"/>
              </a:solidFill>
            </a:endParaRPr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fr-FR" dirty="0" smtClean="0"/>
              <a:t>Symptômes associés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6019800"/>
          </a:xfrm>
        </p:spPr>
        <p:txBody>
          <a:bodyPr>
            <a:noAutofit/>
          </a:bodyPr>
          <a:lstStyle/>
          <a:p>
            <a:r>
              <a:rPr lang="fr-FR" sz="2000" dirty="0" smtClean="0"/>
              <a:t>Un inconfort musculaire, courbatures, </a:t>
            </a:r>
            <a:r>
              <a:rPr lang="fr-FR" sz="2000" dirty="0" smtClean="0"/>
              <a:t>fourmillements</a:t>
            </a:r>
          </a:p>
          <a:p>
            <a:r>
              <a:rPr lang="fr-FR" sz="2000" dirty="0" smtClean="0"/>
              <a:t>Une intolérance au froid, à la chaleur, une hypersensibilité au bruit, à la lumière, aux </a:t>
            </a:r>
            <a:r>
              <a:rPr lang="fr-FR" sz="2000" dirty="0" smtClean="0"/>
              <a:t>odeurs</a:t>
            </a:r>
          </a:p>
          <a:p>
            <a:r>
              <a:rPr lang="fr-FR" sz="2000" dirty="0" smtClean="0"/>
              <a:t>Des oppressions thoraciques et </a:t>
            </a:r>
            <a:r>
              <a:rPr lang="fr-FR" sz="2000" dirty="0" smtClean="0"/>
              <a:t>palpitations</a:t>
            </a:r>
          </a:p>
          <a:p>
            <a:r>
              <a:rPr lang="fr-FR" sz="2000" dirty="0" smtClean="0"/>
              <a:t>de la colopathie fonctionnelle et du reflux </a:t>
            </a:r>
            <a:r>
              <a:rPr lang="fr-FR" sz="2000" dirty="0" smtClean="0"/>
              <a:t>d’estomac</a:t>
            </a:r>
          </a:p>
          <a:p>
            <a:r>
              <a:rPr lang="fr-FR" sz="2000" dirty="0" smtClean="0"/>
              <a:t>des douleurs pelviennes, des dysménorrhées, des cystalgies, de </a:t>
            </a:r>
            <a:r>
              <a:rPr lang="fr-FR" sz="2000" dirty="0" smtClean="0"/>
              <a:t>l’endométriose</a:t>
            </a:r>
          </a:p>
          <a:p>
            <a:r>
              <a:rPr lang="fr-FR" sz="2000" dirty="0" smtClean="0"/>
              <a:t>des céphalées à type de migraine ou des céphalées de tension, une dystonie </a:t>
            </a:r>
            <a:r>
              <a:rPr lang="fr-FR" sz="2000" dirty="0" err="1" smtClean="0"/>
              <a:t>temporo-mandibulaire</a:t>
            </a:r>
            <a:r>
              <a:rPr lang="fr-FR" sz="2000" dirty="0" smtClean="0"/>
              <a:t>…</a:t>
            </a:r>
          </a:p>
          <a:p>
            <a:r>
              <a:rPr lang="fr-FR" sz="2000" dirty="0" smtClean="0"/>
              <a:t>des difficultés de concentration et des troubles de la </a:t>
            </a:r>
            <a:r>
              <a:rPr lang="fr-FR" sz="2000" dirty="0" smtClean="0"/>
              <a:t>mémoire</a:t>
            </a:r>
            <a:endParaRPr lang="fr-FR" sz="2000" dirty="0" smtClean="0">
              <a:solidFill>
                <a:srgbClr val="9BBB59"/>
              </a:solidFill>
            </a:endParaRPr>
          </a:p>
          <a:p>
            <a:r>
              <a:rPr lang="fr-FR" sz="2000" dirty="0" smtClean="0"/>
              <a:t>des troubles de l’équilibre (sensation de vertiges, nausées, fatigue visuelle</a:t>
            </a:r>
            <a:r>
              <a:rPr lang="fr-FR" sz="2000" dirty="0" smtClean="0"/>
              <a:t>)</a:t>
            </a:r>
          </a:p>
          <a:p>
            <a:r>
              <a:rPr lang="fr-FR" sz="2000" dirty="0" smtClean="0"/>
              <a:t>un syndrome de </a:t>
            </a:r>
            <a:r>
              <a:rPr lang="fr-FR" sz="2000" dirty="0" err="1" smtClean="0"/>
              <a:t>Gougerot-Sjrögren</a:t>
            </a:r>
            <a:r>
              <a:rPr lang="fr-FR" sz="2000" dirty="0" smtClean="0"/>
              <a:t> est parfois associé</a:t>
            </a:r>
          </a:p>
          <a:p>
            <a:r>
              <a:rPr lang="fr-FR" sz="2000" dirty="0" err="1" smtClean="0"/>
              <a:t>Dysautonomie</a:t>
            </a:r>
            <a:r>
              <a:rPr lang="fr-FR" sz="2000" dirty="0" smtClean="0"/>
              <a:t> et hypotension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Symptômes associés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r>
              <a:rPr lang="fr-FR" sz="2000" dirty="0" smtClean="0"/>
              <a:t>Un inconfort musculaire, courbatures, fourmillements </a:t>
            </a:r>
            <a:r>
              <a:rPr lang="fr-FR" sz="2000" dirty="0" smtClean="0">
                <a:solidFill>
                  <a:srgbClr val="9BBB59"/>
                </a:solidFill>
              </a:rPr>
              <a:t>vide de sang vide de yin </a:t>
            </a:r>
            <a:r>
              <a:rPr lang="fr-FR" sz="2000" dirty="0" err="1" smtClean="0">
                <a:solidFill>
                  <a:srgbClr val="9BBB59"/>
                </a:solidFill>
              </a:rPr>
              <a:t>fo</a:t>
            </a:r>
            <a:r>
              <a:rPr lang="fr-FR" sz="2000" dirty="0" smtClean="0">
                <a:solidFill>
                  <a:srgbClr val="9BBB59"/>
                </a:solidFill>
              </a:rPr>
              <a:t>, stagnation qi </a:t>
            </a:r>
            <a:r>
              <a:rPr lang="fr-FR" sz="2000" dirty="0" err="1" smtClean="0">
                <a:solidFill>
                  <a:srgbClr val="9BBB59"/>
                </a:solidFill>
              </a:rPr>
              <a:t>fo</a:t>
            </a:r>
            <a:endParaRPr lang="fr-FR" sz="2000" dirty="0" smtClean="0">
              <a:solidFill>
                <a:srgbClr val="9BBB59"/>
              </a:solidFill>
            </a:endParaRPr>
          </a:p>
          <a:p>
            <a:endParaRPr lang="fr-FR" sz="2000" dirty="0" smtClean="0"/>
          </a:p>
          <a:p>
            <a:r>
              <a:rPr lang="fr-FR" sz="2000" dirty="0" smtClean="0"/>
              <a:t>Une intolérance au froid, à la chaleur, une hypersensibilité au bruit, à la lumière, aux odeurs </a:t>
            </a:r>
            <a:r>
              <a:rPr lang="fr-FR" sz="2000" dirty="0" smtClean="0">
                <a:solidFill>
                  <a:srgbClr val="9BBB59"/>
                </a:solidFill>
              </a:rPr>
              <a:t>vide de qi, Yang Wei Mai</a:t>
            </a:r>
          </a:p>
          <a:p>
            <a:endParaRPr lang="fr-FR" sz="2000" dirty="0" smtClean="0"/>
          </a:p>
          <a:p>
            <a:r>
              <a:rPr lang="fr-FR" sz="2000" dirty="0" smtClean="0"/>
              <a:t>Des oppressions thoraciques et palpitations </a:t>
            </a:r>
            <a:r>
              <a:rPr lang="fr-FR" sz="2000" dirty="0" smtClean="0">
                <a:solidFill>
                  <a:srgbClr val="9BBB59"/>
                </a:solidFill>
              </a:rPr>
              <a:t>stagnation qi</a:t>
            </a:r>
          </a:p>
          <a:p>
            <a:endParaRPr lang="fr-FR" sz="2000" dirty="0" smtClean="0"/>
          </a:p>
          <a:p>
            <a:r>
              <a:rPr lang="fr-FR" sz="2000" dirty="0" smtClean="0"/>
              <a:t>de la colopathie fonctionnelle et du reflux d’estomac </a:t>
            </a:r>
            <a:r>
              <a:rPr lang="fr-FR" sz="2000" dirty="0" smtClean="0">
                <a:solidFill>
                  <a:srgbClr val="9BBB59"/>
                </a:solidFill>
              </a:rPr>
              <a:t>stagnation </a:t>
            </a:r>
            <a:r>
              <a:rPr lang="fr-FR" sz="2000" i="1" dirty="0" smtClean="0">
                <a:solidFill>
                  <a:srgbClr val="9BBB59"/>
                </a:solidFill>
              </a:rPr>
              <a:t>qi</a:t>
            </a:r>
            <a:r>
              <a:rPr lang="fr-FR" sz="2000" dirty="0" smtClean="0">
                <a:solidFill>
                  <a:srgbClr val="9BBB59"/>
                </a:solidFill>
              </a:rPr>
              <a:t> vide </a:t>
            </a:r>
            <a:r>
              <a:rPr lang="fr-FR" sz="2000" i="1" dirty="0" smtClean="0">
                <a:solidFill>
                  <a:srgbClr val="9BBB59"/>
                </a:solidFill>
              </a:rPr>
              <a:t>qi</a:t>
            </a:r>
            <a:r>
              <a:rPr lang="fr-FR" sz="2000" dirty="0" smtClean="0">
                <a:solidFill>
                  <a:srgbClr val="9BBB59"/>
                </a:solidFill>
              </a:rPr>
              <a:t> Ra/E, attaque de Fo sur Es ou sur Rate,  Chong Mai</a:t>
            </a:r>
          </a:p>
          <a:p>
            <a:endParaRPr lang="fr-FR" sz="2000" dirty="0" smtClean="0"/>
          </a:p>
          <a:p>
            <a:r>
              <a:rPr lang="fr-FR" sz="2000" dirty="0" smtClean="0"/>
              <a:t>des douleurs pelviennes, des dysménorrhées, des cystalgies, de l’endométriose </a:t>
            </a:r>
            <a:r>
              <a:rPr lang="fr-FR" sz="2000" dirty="0" smtClean="0">
                <a:solidFill>
                  <a:srgbClr val="9BBB59"/>
                </a:solidFill>
              </a:rPr>
              <a:t>stagnation qi, stase de Sang FI, </a:t>
            </a:r>
            <a:r>
              <a:rPr lang="fr-FR" sz="2000" dirty="0" err="1" smtClean="0">
                <a:solidFill>
                  <a:srgbClr val="9BBB59"/>
                </a:solidFill>
              </a:rPr>
              <a:t>Dai</a:t>
            </a:r>
            <a:r>
              <a:rPr lang="fr-FR" sz="2000" dirty="0" smtClean="0">
                <a:solidFill>
                  <a:srgbClr val="9BBB59"/>
                </a:solidFill>
              </a:rPr>
              <a:t> Mai,  Chong Mai</a:t>
            </a:r>
            <a:endParaRPr lang="fr-FR" sz="2000" dirty="0" smtClean="0"/>
          </a:p>
          <a:p>
            <a:pPr>
              <a:buNone/>
            </a:pPr>
            <a:r>
              <a:rPr lang="fr-FR" sz="1800" dirty="0" smtClean="0">
                <a:solidFill>
                  <a:srgbClr val="9BBB59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Symptômes associés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638800"/>
          </a:xfrm>
        </p:spPr>
        <p:txBody>
          <a:bodyPr>
            <a:noAutofit/>
          </a:bodyPr>
          <a:lstStyle/>
          <a:p>
            <a:r>
              <a:rPr lang="fr-FR" sz="2000" dirty="0" smtClean="0"/>
              <a:t>des céphalées à type de migraine ou des céphalées de tension, une dystonie </a:t>
            </a:r>
            <a:r>
              <a:rPr lang="fr-FR" sz="2000" dirty="0" err="1" smtClean="0"/>
              <a:t>temporomandibulaire</a:t>
            </a:r>
            <a:r>
              <a:rPr lang="fr-FR" sz="2000" dirty="0" smtClean="0"/>
              <a:t>… </a:t>
            </a:r>
            <a:r>
              <a:rPr lang="fr-FR" sz="2000" dirty="0" smtClean="0">
                <a:solidFill>
                  <a:srgbClr val="9BBB59"/>
                </a:solidFill>
              </a:rPr>
              <a:t>yang hyperactif, vide de yin (feu plénitude)</a:t>
            </a:r>
          </a:p>
          <a:p>
            <a:pPr>
              <a:buNone/>
            </a:pPr>
            <a:r>
              <a:rPr lang="fr-FR" sz="2000" dirty="0" smtClean="0">
                <a:solidFill>
                  <a:srgbClr val="9BBB59"/>
                </a:solidFill>
              </a:rPr>
              <a:t> </a:t>
            </a:r>
            <a:endParaRPr lang="fr-FR" sz="2000" dirty="0" smtClean="0"/>
          </a:p>
          <a:p>
            <a:r>
              <a:rPr lang="fr-FR" sz="2000" dirty="0" smtClean="0"/>
              <a:t>des difficultés de concentration et des troubles de la mémoire  </a:t>
            </a:r>
            <a:r>
              <a:rPr lang="fr-FR" sz="2000" dirty="0" smtClean="0">
                <a:solidFill>
                  <a:srgbClr val="9BBB59"/>
                </a:solidFill>
              </a:rPr>
              <a:t>vide de </a:t>
            </a:r>
            <a:r>
              <a:rPr lang="fr-FR" sz="2000" i="1" dirty="0" smtClean="0">
                <a:solidFill>
                  <a:srgbClr val="9BBB59"/>
                </a:solidFill>
              </a:rPr>
              <a:t>qi, </a:t>
            </a:r>
            <a:r>
              <a:rPr lang="fr-FR" sz="2000" dirty="0" smtClean="0">
                <a:solidFill>
                  <a:srgbClr val="9BBB59"/>
                </a:solidFill>
              </a:rPr>
              <a:t>vide de Sang, vide de </a:t>
            </a:r>
            <a:r>
              <a:rPr lang="fr-FR" sz="2000" i="1" dirty="0" err="1" smtClean="0">
                <a:solidFill>
                  <a:srgbClr val="9BBB59"/>
                </a:solidFill>
              </a:rPr>
              <a:t>Jing</a:t>
            </a:r>
            <a:r>
              <a:rPr lang="fr-FR" sz="2000" dirty="0" smtClean="0">
                <a:solidFill>
                  <a:srgbClr val="9BBB59"/>
                </a:solidFill>
              </a:rPr>
              <a:t> des Reins</a:t>
            </a:r>
          </a:p>
          <a:p>
            <a:pPr>
              <a:buNone/>
            </a:pPr>
            <a:endParaRPr lang="fr-FR" sz="2000" dirty="0" smtClean="0">
              <a:solidFill>
                <a:srgbClr val="9BBB59"/>
              </a:solidFill>
            </a:endParaRPr>
          </a:p>
          <a:p>
            <a:r>
              <a:rPr lang="fr-FR" sz="2000" dirty="0" smtClean="0"/>
              <a:t>des troubles de l’équilibre (sensation de vertiges, nausées, fatigue visuelle) </a:t>
            </a:r>
            <a:r>
              <a:rPr lang="fr-FR" sz="2000" dirty="0" smtClean="0">
                <a:solidFill>
                  <a:srgbClr val="9BBB59"/>
                </a:solidFill>
              </a:rPr>
              <a:t>vent, feu vide, vide de </a:t>
            </a:r>
            <a:r>
              <a:rPr lang="fr-FR" sz="2000" i="1" dirty="0" smtClean="0">
                <a:solidFill>
                  <a:srgbClr val="9BBB59"/>
                </a:solidFill>
              </a:rPr>
              <a:t>qi</a:t>
            </a:r>
            <a:r>
              <a:rPr lang="fr-FR" sz="2000" dirty="0" smtClean="0">
                <a:solidFill>
                  <a:srgbClr val="9BBB59"/>
                </a:solidFill>
              </a:rPr>
              <a:t> et de Sang, vide de </a:t>
            </a:r>
            <a:r>
              <a:rPr lang="fr-FR" sz="2000" i="1" dirty="0" err="1" smtClean="0">
                <a:solidFill>
                  <a:srgbClr val="9BBB59"/>
                </a:solidFill>
              </a:rPr>
              <a:t>jing</a:t>
            </a:r>
            <a:r>
              <a:rPr lang="fr-FR" sz="2000" dirty="0" smtClean="0">
                <a:solidFill>
                  <a:srgbClr val="9BBB59"/>
                </a:solidFill>
              </a:rPr>
              <a:t> des Reins</a:t>
            </a:r>
          </a:p>
          <a:p>
            <a:pPr>
              <a:buNone/>
            </a:pPr>
            <a:endParaRPr lang="fr-FR" sz="2000" dirty="0" smtClean="0">
              <a:solidFill>
                <a:srgbClr val="9BBB59"/>
              </a:solidFill>
            </a:endParaRPr>
          </a:p>
          <a:p>
            <a:r>
              <a:rPr lang="fr-FR" sz="2000" dirty="0" smtClean="0"/>
              <a:t>un syndrome de </a:t>
            </a:r>
            <a:r>
              <a:rPr lang="fr-FR" sz="2000" dirty="0" err="1" smtClean="0"/>
              <a:t>Gougerot-Sjrögren</a:t>
            </a:r>
            <a:r>
              <a:rPr lang="fr-FR" sz="2000" dirty="0" smtClean="0"/>
              <a:t> est parfois associé </a:t>
            </a:r>
            <a:r>
              <a:rPr lang="fr-FR" sz="2000" dirty="0" smtClean="0">
                <a:solidFill>
                  <a:srgbClr val="9BBB59"/>
                </a:solidFill>
              </a:rPr>
              <a:t>yang hyperactif, feu vide, sécheresse</a:t>
            </a:r>
            <a:r>
              <a:rPr lang="fr-FR" sz="2000" dirty="0" smtClean="0"/>
              <a:t>    </a:t>
            </a:r>
            <a:endParaRPr lang="fr-FR" sz="2000" dirty="0" smtClean="0">
              <a:solidFill>
                <a:srgbClr val="9BBB59"/>
              </a:solidFill>
            </a:endParaRPr>
          </a:p>
          <a:p>
            <a:pPr>
              <a:buNone/>
            </a:pPr>
            <a:endParaRPr lang="fr-FR" sz="2000" dirty="0" smtClean="0"/>
          </a:p>
          <a:p>
            <a:r>
              <a:rPr lang="fr-FR" sz="2000" dirty="0" err="1" smtClean="0"/>
              <a:t>Dysautonomie</a:t>
            </a:r>
            <a:r>
              <a:rPr lang="fr-FR" sz="2000" dirty="0" smtClean="0"/>
              <a:t> et hypotension </a:t>
            </a:r>
            <a:r>
              <a:rPr lang="fr-FR" sz="2000" dirty="0" smtClean="0">
                <a:solidFill>
                  <a:srgbClr val="9BBB59"/>
                </a:solidFill>
              </a:rPr>
              <a:t>vide de </a:t>
            </a:r>
            <a:r>
              <a:rPr lang="fr-FR" sz="2000" i="1" dirty="0" smtClean="0">
                <a:solidFill>
                  <a:srgbClr val="9BBB59"/>
                </a:solidFill>
              </a:rPr>
              <a:t>qi, </a:t>
            </a:r>
            <a:r>
              <a:rPr lang="fr-FR" sz="2000" dirty="0" smtClean="0">
                <a:solidFill>
                  <a:srgbClr val="9BBB59"/>
                </a:solidFill>
              </a:rPr>
              <a:t>vide de Sang (LO)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Symptômes associés : au total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fr-FR" dirty="0" smtClean="0"/>
              <a:t>Stagnation de </a:t>
            </a:r>
            <a:r>
              <a:rPr lang="fr-FR" i="1" dirty="0" smtClean="0"/>
              <a:t>qi</a:t>
            </a:r>
            <a:r>
              <a:rPr lang="fr-FR" dirty="0" smtClean="0"/>
              <a:t> aux 3 foyers (TR)</a:t>
            </a:r>
          </a:p>
          <a:p>
            <a:r>
              <a:rPr lang="fr-FR" dirty="0" smtClean="0"/>
              <a:t>Excès de </a:t>
            </a:r>
            <a:r>
              <a:rPr lang="fr-FR" i="1" dirty="0" smtClean="0"/>
              <a:t>yang</a:t>
            </a:r>
            <a:r>
              <a:rPr lang="fr-FR" dirty="0" smtClean="0"/>
              <a:t> à la tête</a:t>
            </a:r>
            <a:endParaRPr lang="fr-F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FM est une </a:t>
            </a:r>
            <a:r>
              <a:rPr lang="fr-FR" dirty="0" err="1" smtClean="0"/>
              <a:t>entésopathie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Hyperesthésie généralisée</a:t>
            </a:r>
          </a:p>
          <a:p>
            <a:r>
              <a:rPr lang="fr-FR" dirty="0" smtClean="0"/>
              <a:t>Sur état permanent de tension généralisée</a:t>
            </a:r>
          </a:p>
          <a:p>
            <a:r>
              <a:rPr lang="fr-FR" dirty="0" smtClean="0"/>
              <a:t>Membres lourds, fourmillements, gonflement</a:t>
            </a:r>
          </a:p>
          <a:p>
            <a:endParaRPr lang="fr-FR" dirty="0" smtClean="0"/>
          </a:p>
          <a:p>
            <a:r>
              <a:rPr lang="fr-FR" dirty="0" smtClean="0">
                <a:solidFill>
                  <a:schemeClr val="accent3"/>
                </a:solidFill>
              </a:rPr>
              <a:t>D’après SW43 : </a:t>
            </a:r>
          </a:p>
          <a:p>
            <a:pPr lvl="1"/>
            <a:r>
              <a:rPr lang="fr-FR" dirty="0" smtClean="0">
                <a:solidFill>
                  <a:schemeClr val="accent3"/>
                </a:solidFill>
              </a:rPr>
              <a:t>Bi de Rate : « Lorsque le bi est dans les os : le corps est pesant », « Lorsque le bi est dans les chairs : il y a des paresthésies »</a:t>
            </a:r>
          </a:p>
          <a:p>
            <a:pPr lvl="1"/>
            <a:endParaRPr lang="fr-FR" dirty="0" smtClean="0">
              <a:solidFill>
                <a:schemeClr val="accent3"/>
              </a:solidFill>
            </a:endParaRPr>
          </a:p>
          <a:p>
            <a:pPr lvl="1"/>
            <a:r>
              <a:rPr lang="fr-FR" dirty="0" smtClean="0">
                <a:solidFill>
                  <a:schemeClr val="accent3"/>
                </a:solidFill>
              </a:rPr>
              <a:t>Bi de Foie :  «  le bi dans les muscles entraîne une rétraction des membres ». Les muscles sont engourdis et courbaturés ou douloureux, sans force. Fatigue, sueurs.</a:t>
            </a:r>
          </a:p>
          <a:p>
            <a:pPr>
              <a:buNone/>
            </a:pPr>
            <a:r>
              <a:rPr lang="fr-FR" dirty="0" smtClean="0">
                <a:solidFill>
                  <a:schemeClr val="accent3"/>
                </a:solidFill>
              </a:rPr>
              <a:t> 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douleur en MTC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dirty="0" smtClean="0"/>
              <a:t>SW39 : « tant que l’énergie circule normalement, il n’y a pas de douleur »</a:t>
            </a:r>
          </a:p>
          <a:p>
            <a:endParaRPr lang="fr-FR" sz="3000" dirty="0" smtClean="0"/>
          </a:p>
          <a:p>
            <a:r>
              <a:rPr lang="fr-FR" sz="3000" dirty="0" smtClean="0"/>
              <a:t>Douleur par stagnation : circulation ralentie</a:t>
            </a:r>
          </a:p>
          <a:p>
            <a:r>
              <a:rPr lang="fr-FR" sz="3000" dirty="0" smtClean="0"/>
              <a:t>Douleur par plénitude : circulatio</a:t>
            </a:r>
            <a:r>
              <a:rPr lang="fr-FR" sz="3000" dirty="0"/>
              <a:t>n</a:t>
            </a:r>
            <a:r>
              <a:rPr lang="fr-FR" sz="3000" dirty="0" smtClean="0"/>
              <a:t> bloquée</a:t>
            </a:r>
          </a:p>
          <a:p>
            <a:r>
              <a:rPr lang="fr-FR" sz="3000" dirty="0" smtClean="0"/>
              <a:t>Douleur par Vide : circulation insuffisante</a:t>
            </a:r>
            <a:endParaRPr lang="fr-FR" sz="3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poumon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Rarement retrouvé pourtant</a:t>
            </a:r>
          </a:p>
          <a:p>
            <a:pPr lvl="1"/>
            <a:r>
              <a:rPr lang="fr-FR" dirty="0" smtClean="0"/>
              <a:t>SW43 : « dans le bi de la peau : le sujet à froid » </a:t>
            </a:r>
          </a:p>
          <a:p>
            <a:pPr lvl="1"/>
            <a:r>
              <a:rPr lang="fr-FR" dirty="0" smtClean="0"/>
              <a:t>bi de la peau : Peau froide, fourmillements, paresthésies</a:t>
            </a:r>
          </a:p>
          <a:p>
            <a:pPr lvl="2"/>
            <a:r>
              <a:rPr lang="fr-FR" dirty="0" smtClean="0"/>
              <a:t>V13 : douleur de peau </a:t>
            </a:r>
          </a:p>
          <a:p>
            <a:pPr lvl="2"/>
            <a:r>
              <a:rPr lang="fr-FR" dirty="0" smtClean="0"/>
              <a:t>GI8 rhumatisme de peau</a:t>
            </a:r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Le Pô correspond au soma </a:t>
            </a:r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Syndrôme</a:t>
            </a:r>
            <a:r>
              <a:rPr lang="fr-FR" dirty="0" smtClean="0"/>
              <a:t> d’</a:t>
            </a:r>
            <a:r>
              <a:rPr lang="fr-FR" dirty="0" err="1" smtClean="0"/>
              <a:t>Ehlers-Danlos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fr-FR" dirty="0" smtClean="0"/>
              <a:t>35% des diagnostic de FM sont des ED</a:t>
            </a:r>
          </a:p>
          <a:p>
            <a:pPr lvl="1"/>
            <a:r>
              <a:rPr lang="fr-FR" dirty="0" smtClean="0"/>
              <a:t>Diagnostic clinique</a:t>
            </a:r>
          </a:p>
          <a:p>
            <a:pPr lvl="1"/>
            <a:r>
              <a:rPr lang="fr-FR" dirty="0" smtClean="0"/>
              <a:t>Perturbation qualité du collagène</a:t>
            </a:r>
          </a:p>
          <a:p>
            <a:pPr lvl="1"/>
            <a:r>
              <a:rPr lang="fr-FR" dirty="0" smtClean="0"/>
              <a:t>Fragilité cutanée et vasculaire (risque hémorragique)</a:t>
            </a:r>
          </a:p>
          <a:p>
            <a:pPr lvl="1"/>
            <a:r>
              <a:rPr lang="fr-FR" dirty="0" err="1" smtClean="0"/>
              <a:t>ATCDs</a:t>
            </a:r>
            <a:r>
              <a:rPr lang="fr-FR" dirty="0" smtClean="0"/>
              <a:t> familiaux</a:t>
            </a:r>
          </a:p>
          <a:p>
            <a:pPr lvl="1"/>
            <a:r>
              <a:rPr lang="fr-FR" dirty="0" smtClean="0"/>
              <a:t>Répond mieux à la rééducation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9 points douloureux</a:t>
            </a:r>
            <a:endParaRPr lang="fr-FR" dirty="0"/>
          </a:p>
        </p:txBody>
      </p:sp>
      <p:pic>
        <p:nvPicPr>
          <p:cNvPr id="4" name="Espace réservé du contenu 3" descr="points gachettes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273" y="1219200"/>
            <a:ext cx="7480727" cy="5388279"/>
          </a:xfrm>
        </p:spPr>
      </p:pic>
      <p:sp>
        <p:nvSpPr>
          <p:cNvPr id="5" name="ZoneTexte 4"/>
          <p:cNvSpPr txBox="1"/>
          <p:nvPr/>
        </p:nvSpPr>
        <p:spPr>
          <a:xfrm>
            <a:off x="4724400" y="1916668"/>
            <a:ext cx="608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V10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467600" y="2057400"/>
            <a:ext cx="76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VB21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867400" y="2971800"/>
            <a:ext cx="63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Ig13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172200" y="3962400"/>
            <a:ext cx="608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V54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91200" y="5257800"/>
            <a:ext cx="76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VB30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822554" y="4800600"/>
            <a:ext cx="45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F8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362200" y="3810000"/>
            <a:ext cx="68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GI10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514600" y="3048000"/>
            <a:ext cx="60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R26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210497" y="2438400"/>
            <a:ext cx="68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GI17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13756" y="0"/>
            <a:ext cx="3008313" cy="1162050"/>
          </a:xfrm>
        </p:spPr>
        <p:txBody>
          <a:bodyPr/>
          <a:lstStyle/>
          <a:p>
            <a:r>
              <a:rPr lang="fr-FR" sz="2400" dirty="0" smtClean="0"/>
              <a:t>Points douloureux</a:t>
            </a:r>
            <a:endParaRPr lang="fr-FR" sz="2400" dirty="0"/>
          </a:p>
        </p:txBody>
      </p:sp>
      <p:pic>
        <p:nvPicPr>
          <p:cNvPr id="5" name="Espace réservé du contenu 4" descr="pointsFM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5614" y="1372610"/>
            <a:ext cx="5648386" cy="4037589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0" y="2166937"/>
            <a:ext cx="3465513" cy="4691063"/>
          </a:xfrm>
        </p:spPr>
        <p:txBody>
          <a:bodyPr/>
          <a:lstStyle/>
          <a:p>
            <a:r>
              <a:rPr lang="fr-FR" sz="1800" dirty="0" smtClean="0"/>
              <a:t>9 paires de points dont</a:t>
            </a:r>
          </a:p>
          <a:p>
            <a:endParaRPr lang="fr-FR" sz="1800" dirty="0" smtClean="0"/>
          </a:p>
          <a:p>
            <a:r>
              <a:rPr lang="fr-FR" sz="1800" dirty="0" smtClean="0"/>
              <a:t>5 points à la ceinture scapulaire</a:t>
            </a:r>
          </a:p>
          <a:p>
            <a:r>
              <a:rPr lang="fr-FR" sz="1800" dirty="0" smtClean="0">
                <a:solidFill>
                  <a:srgbClr val="FF0000"/>
                </a:solidFill>
              </a:rPr>
              <a:t>V10 VB21 IG13 GI17 R26</a:t>
            </a:r>
          </a:p>
          <a:p>
            <a:r>
              <a:rPr lang="fr-FR" sz="1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800" dirty="0" smtClean="0"/>
              <a:t>1 point MS    </a:t>
            </a:r>
            <a:r>
              <a:rPr lang="fr-FR" sz="1800" dirty="0" smtClean="0">
                <a:solidFill>
                  <a:srgbClr val="FF0000"/>
                </a:solidFill>
              </a:rPr>
              <a:t>GI10</a:t>
            </a:r>
          </a:p>
          <a:p>
            <a:endParaRPr lang="fr-FR" sz="1800" dirty="0" smtClean="0"/>
          </a:p>
          <a:p>
            <a:r>
              <a:rPr lang="fr-FR" sz="1800" dirty="0" smtClean="0"/>
              <a:t>2 points ceinture pelvienne</a:t>
            </a:r>
          </a:p>
          <a:p>
            <a:r>
              <a:rPr lang="fr-FR" sz="1800" dirty="0" smtClean="0">
                <a:solidFill>
                  <a:srgbClr val="FF0000"/>
                </a:solidFill>
              </a:rPr>
              <a:t>VB30 V54</a:t>
            </a:r>
          </a:p>
          <a:p>
            <a:r>
              <a:rPr lang="fr-FR" sz="1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800" dirty="0" smtClean="0"/>
              <a:t>1 point MI   </a:t>
            </a:r>
            <a:r>
              <a:rPr lang="fr-FR" sz="1800" dirty="0" smtClean="0">
                <a:solidFill>
                  <a:srgbClr val="FF0000"/>
                </a:solidFill>
              </a:rPr>
              <a:t>8F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fr-FR" dirty="0" smtClean="0"/>
              <a:t>Indications des points</a:t>
            </a:r>
            <a:br>
              <a:rPr lang="fr-FR" dirty="0" smtClean="0"/>
            </a:br>
            <a:r>
              <a:rPr lang="fr-FR" sz="2800" dirty="0" smtClean="0">
                <a:solidFill>
                  <a:schemeClr val="accent3">
                    <a:lumMod val="50000"/>
                  </a:schemeClr>
                </a:solidFill>
              </a:rPr>
              <a:t>ceinture scapulaire et MS</a:t>
            </a:r>
            <a:endParaRPr lang="fr-FR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791200"/>
          </a:xfrm>
        </p:spPr>
        <p:txBody>
          <a:bodyPr>
            <a:normAutofit fontScale="47500" lnSpcReduction="20000"/>
          </a:bodyPr>
          <a:lstStyle/>
          <a:p>
            <a:r>
              <a:rPr lang="fr-FR" sz="3789" b="1" dirty="0" smtClean="0"/>
              <a:t>V10 </a:t>
            </a:r>
            <a:r>
              <a:rPr lang="fr-FR" sz="3789" dirty="0" smtClean="0"/>
              <a:t>: céphalées, vertiges rotatoires, </a:t>
            </a:r>
            <a:r>
              <a:rPr lang="fr-FR" sz="3789" u="sng" dirty="0" smtClean="0"/>
              <a:t>raideur de nuque</a:t>
            </a:r>
            <a:r>
              <a:rPr lang="fr-FR" sz="3789" dirty="0" smtClean="0"/>
              <a:t>, douleur atroce </a:t>
            </a:r>
            <a:r>
              <a:rPr lang="fr-FR" sz="3789" dirty="0" err="1" smtClean="0"/>
              <a:t>dos-épaules</a:t>
            </a:r>
            <a:r>
              <a:rPr lang="fr-FR" sz="3789" dirty="0" smtClean="0"/>
              <a:t>, faiblesse des membres inférieurs. Spasmes digestifs, reflux, troubles vésicaux, insomnie, glacé par les émotions.</a:t>
            </a:r>
          </a:p>
          <a:p>
            <a:endParaRPr lang="fr-FR" sz="3789" dirty="0" smtClean="0"/>
          </a:p>
          <a:p>
            <a:r>
              <a:rPr lang="fr-FR" sz="3789" b="1" dirty="0" smtClean="0"/>
              <a:t>VB21</a:t>
            </a:r>
            <a:r>
              <a:rPr lang="fr-FR" sz="3789" dirty="0" smtClean="0"/>
              <a:t> : tachycardie, douleur du bas ventre ou de l’abdomen, </a:t>
            </a:r>
            <a:r>
              <a:rPr lang="fr-FR" sz="3789" u="sng" dirty="0" smtClean="0"/>
              <a:t>raideur et douleur de nuque</a:t>
            </a:r>
            <a:r>
              <a:rPr lang="fr-FR" sz="3789" dirty="0" smtClean="0"/>
              <a:t>, épaules bras dos comme noués, lombalgie profonde, froid de glace aux MI, syncope</a:t>
            </a:r>
          </a:p>
          <a:p>
            <a:endParaRPr lang="fr-FR" sz="3789" dirty="0" smtClean="0"/>
          </a:p>
          <a:p>
            <a:r>
              <a:rPr lang="fr-FR" sz="3789" b="1" dirty="0" smtClean="0"/>
              <a:t>IG13</a:t>
            </a:r>
            <a:r>
              <a:rPr lang="fr-FR" sz="3789" dirty="0" smtClean="0"/>
              <a:t> : rhumatisme musculaire, </a:t>
            </a:r>
            <a:r>
              <a:rPr lang="fr-FR" sz="3789" u="sng" dirty="0" smtClean="0"/>
              <a:t>myalgie de tous les muscles de la nuque</a:t>
            </a:r>
            <a:r>
              <a:rPr lang="fr-FR" sz="3789" dirty="0" smtClean="0"/>
              <a:t>, </a:t>
            </a:r>
            <a:r>
              <a:rPr lang="fr-FR" sz="3789" dirty="0" err="1" smtClean="0"/>
              <a:t>epaule</a:t>
            </a:r>
            <a:r>
              <a:rPr lang="fr-FR" sz="3789" dirty="0" smtClean="0"/>
              <a:t> post, MS post. Atteinte des muscles du MI sur E et sur Rate.</a:t>
            </a:r>
          </a:p>
          <a:p>
            <a:endParaRPr lang="fr-FR" sz="3789" dirty="0" smtClean="0"/>
          </a:p>
          <a:p>
            <a:r>
              <a:rPr lang="fr-FR" sz="3789" b="1" dirty="0" smtClean="0"/>
              <a:t>R26 ou E14</a:t>
            </a:r>
            <a:r>
              <a:rPr lang="fr-FR" sz="3789" dirty="0" smtClean="0"/>
              <a:t>, plénitude poitrine, reflux, indication psychique </a:t>
            </a:r>
          </a:p>
          <a:p>
            <a:pPr lvl="1"/>
            <a:r>
              <a:rPr lang="fr-FR" sz="3789" b="1" dirty="0" smtClean="0"/>
              <a:t>R26</a:t>
            </a:r>
            <a:r>
              <a:rPr lang="fr-FR" sz="3789" dirty="0" smtClean="0"/>
              <a:t> : susceptible, perte d’estime de soi, colère facile, esprit tremblant, mémoire affaiblie, réflexion difficile, douleur épaule et MS </a:t>
            </a:r>
          </a:p>
          <a:p>
            <a:pPr lvl="1"/>
            <a:r>
              <a:rPr lang="fr-FR" sz="3789" b="1" dirty="0" smtClean="0"/>
              <a:t>E14</a:t>
            </a:r>
            <a:r>
              <a:rPr lang="fr-FR" sz="3789" dirty="0" smtClean="0"/>
              <a:t> : redoute d’être touché, toute conséquence Physique ou psychique d’un choc physique ou psychique…</a:t>
            </a:r>
          </a:p>
          <a:p>
            <a:pPr>
              <a:buNone/>
            </a:pPr>
            <a:endParaRPr lang="fr-FR" sz="3789" dirty="0" smtClean="0"/>
          </a:p>
          <a:p>
            <a:r>
              <a:rPr lang="fr-FR" sz="3789" b="1" dirty="0" smtClean="0"/>
              <a:t>GI17</a:t>
            </a:r>
            <a:r>
              <a:rPr lang="fr-FR" sz="3789" dirty="0" smtClean="0"/>
              <a:t> : douleur et faiblesse coude épaule genou (</a:t>
            </a:r>
            <a:r>
              <a:rPr lang="fr-FR" sz="3789" u="sng" dirty="0" smtClean="0"/>
              <a:t>IG16 : trismus, GI16 : trismus</a:t>
            </a:r>
            <a:r>
              <a:rPr lang="fr-FR" sz="3789" dirty="0" smtClean="0"/>
              <a:t>)</a:t>
            </a:r>
          </a:p>
          <a:p>
            <a:endParaRPr lang="fr-FR" sz="3789" dirty="0" smtClean="0"/>
          </a:p>
          <a:p>
            <a:r>
              <a:rPr lang="fr-FR" sz="3789" b="1" dirty="0" smtClean="0"/>
              <a:t>GI10</a:t>
            </a:r>
            <a:r>
              <a:rPr lang="fr-FR" sz="3789" dirty="0" smtClean="0"/>
              <a:t> : trouble du transit, douleur du coude, MS, douleur aigue des lombes, douleur du genou, jambe et cou de pied, épaule, céphalées</a:t>
            </a:r>
            <a:r>
              <a:rPr lang="fr-FR" sz="3789" u="sng" dirty="0" smtClean="0"/>
              <a:t>, nuque raide, migraines, trismus.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fr-FR" dirty="0" smtClean="0"/>
              <a:t>Indications des points</a:t>
            </a:r>
            <a:br>
              <a:rPr lang="fr-FR" dirty="0" smtClean="0"/>
            </a:br>
            <a:r>
              <a:rPr lang="fr-FR" sz="2800" dirty="0" smtClean="0">
                <a:solidFill>
                  <a:schemeClr val="accent3">
                    <a:lumMod val="50000"/>
                  </a:schemeClr>
                </a:solidFill>
              </a:rPr>
              <a:t>ceinture pelvienne et MI</a:t>
            </a:r>
            <a:endParaRPr lang="fr-FR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6172200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VB30</a:t>
            </a:r>
            <a:r>
              <a:rPr lang="fr-FR" sz="2000" dirty="0" smtClean="0"/>
              <a:t> : Bi vent, froid, humidité, lombalgies et crampes, douleur de hanche, mollets, dos, épaules, poignet, main, MI engourdis. </a:t>
            </a:r>
            <a:r>
              <a:rPr lang="fr-FR" sz="2000" u="sng" dirty="0" smtClean="0"/>
              <a:t>4 Membres</a:t>
            </a:r>
          </a:p>
          <a:p>
            <a:endParaRPr lang="fr-FR" sz="2000" dirty="0" smtClean="0"/>
          </a:p>
          <a:p>
            <a:r>
              <a:rPr lang="fr-FR" sz="2000" b="1" dirty="0" smtClean="0"/>
              <a:t>V54</a:t>
            </a:r>
            <a:r>
              <a:rPr lang="fr-FR" sz="2000" dirty="0" smtClean="0"/>
              <a:t> : constipation, cystite, douleur du sacrum et des lombes </a:t>
            </a:r>
          </a:p>
          <a:p>
            <a:pPr>
              <a:buNone/>
            </a:pPr>
            <a:r>
              <a:rPr lang="fr-FR" sz="2000" dirty="0" smtClean="0"/>
              <a:t>	</a:t>
            </a:r>
            <a:r>
              <a:rPr lang="fr-FR" sz="2000" u="sng" dirty="0" smtClean="0"/>
              <a:t>	ceinture et MI</a:t>
            </a:r>
            <a:r>
              <a:rPr lang="fr-FR" sz="2000" u="sng" dirty="0" smtClean="0"/>
              <a:t>  </a:t>
            </a:r>
            <a:r>
              <a:rPr lang="fr-FR" sz="2000" dirty="0" smtClean="0"/>
              <a:t>(</a:t>
            </a:r>
            <a:r>
              <a:rPr lang="fr-FR" sz="2000" b="1" dirty="0" smtClean="0"/>
              <a:t>axe horizontal</a:t>
            </a:r>
            <a:r>
              <a:rPr lang="fr-FR" sz="2000" dirty="0" smtClean="0"/>
              <a:t>)</a:t>
            </a:r>
          </a:p>
          <a:p>
            <a:pPr>
              <a:buNone/>
            </a:pPr>
            <a:endParaRPr lang="fr-FR" sz="2000" dirty="0" smtClean="0"/>
          </a:p>
          <a:p>
            <a:r>
              <a:rPr lang="fr-FR" sz="2000" b="1" dirty="0" smtClean="0"/>
              <a:t>F8 </a:t>
            </a:r>
            <a:r>
              <a:rPr lang="fr-FR" sz="2000" dirty="0" smtClean="0"/>
              <a:t>: asthme, trouble du transit, dl MI, </a:t>
            </a:r>
            <a:r>
              <a:rPr lang="fr-FR" sz="2000" u="sng" dirty="0" smtClean="0"/>
              <a:t>douleur extrême de tout l’organisme homolatéral (</a:t>
            </a:r>
            <a:r>
              <a:rPr lang="fr-FR" sz="2000" b="1" dirty="0" smtClean="0"/>
              <a:t>axe vertical</a:t>
            </a:r>
            <a:r>
              <a:rPr lang="fr-FR" sz="2000" u="sng" dirty="0" smtClean="0"/>
              <a:t>)</a:t>
            </a:r>
            <a:r>
              <a:rPr lang="fr-FR" sz="2000" dirty="0" smtClean="0"/>
              <a:t>, spasmes douleurs de la poitrine et de l’abdomen, migraine temporale, état dépressif (vide de sang et de yin du foie</a:t>
            </a:r>
            <a:r>
              <a:rPr lang="fr-FR" sz="2000" dirty="0" smtClean="0"/>
              <a:t>)</a:t>
            </a:r>
          </a:p>
          <a:p>
            <a:r>
              <a:rPr lang="fr-FR" sz="2000" dirty="0" smtClean="0"/>
              <a:t>Rappel des 2 critères FM, </a:t>
            </a:r>
          </a:p>
          <a:p>
            <a:pPr lvl="1"/>
            <a:r>
              <a:rPr lang="fr-FR" sz="1800" dirty="0" smtClean="0"/>
              <a:t>18 points gâchettes, Douleur aggravée à la pression, </a:t>
            </a:r>
            <a:r>
              <a:rPr lang="fr-FR" sz="1800" dirty="0" smtClean="0"/>
              <a:t>plénitude </a:t>
            </a:r>
            <a:endParaRPr lang="fr-FR" sz="1800" dirty="0" smtClean="0"/>
          </a:p>
          <a:p>
            <a:pPr lvl="1"/>
            <a:r>
              <a:rPr lang="fr-FR" sz="1800" i="1" dirty="0" smtClean="0"/>
              <a:t>une douleur diffuse</a:t>
            </a:r>
            <a:r>
              <a:rPr lang="fr-FR" sz="1800" dirty="0" smtClean="0"/>
              <a:t>, définie comme étant une douleur du côté gauche du corps,  une douleur du côté droit du corps, une douleur au-dessus de la ceinture et une douleur au-dessous de la ceinture, avec en outre des douleurs squelettiques axiales (rachis cervical, ou partie antérieure, du thorax, ou rachis dorsal, ou rachis lombaire) </a:t>
            </a:r>
            <a:r>
              <a:rPr lang="fr-FR" sz="1800" dirty="0" smtClean="0">
                <a:solidFill>
                  <a:srgbClr val="77933C"/>
                </a:solidFill>
              </a:rPr>
              <a:t>Synthèse des indications des points gâchettes</a:t>
            </a:r>
            <a:r>
              <a:rPr lang="fr-FR" sz="1800" dirty="0" smtClean="0">
                <a:solidFill>
                  <a:srgbClr val="77933C"/>
                </a:solidFill>
              </a:rPr>
              <a:t> </a:t>
            </a:r>
            <a:r>
              <a:rPr lang="fr-FR" sz="1800" dirty="0" smtClean="0"/>
              <a:t> </a:t>
            </a:r>
            <a:endParaRPr lang="fr-FR" sz="1800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racine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Stagnation de </a:t>
            </a:r>
            <a:r>
              <a:rPr lang="fr-FR" i="1" dirty="0" smtClean="0"/>
              <a:t>qi</a:t>
            </a:r>
            <a:r>
              <a:rPr lang="fr-FR" dirty="0" smtClean="0"/>
              <a:t> du foie</a:t>
            </a:r>
          </a:p>
          <a:p>
            <a:pPr lvl="1"/>
            <a:r>
              <a:rPr lang="fr-FR" dirty="0" smtClean="0"/>
              <a:t>douleurs aggravée à la P, gonflement, oppression thoracique, </a:t>
            </a:r>
            <a:r>
              <a:rPr lang="fr-FR" dirty="0" err="1" smtClean="0"/>
              <a:t>dls</a:t>
            </a:r>
            <a:r>
              <a:rPr lang="fr-FR" dirty="0" smtClean="0"/>
              <a:t> digestives, colite, aggravé à l’immobilité, SJSR, céphalées de tension, SADAM</a:t>
            </a:r>
          </a:p>
          <a:p>
            <a:pPr lvl="1"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vide de </a:t>
            </a:r>
            <a:r>
              <a:rPr lang="fr-FR" i="1" dirty="0" smtClean="0"/>
              <a:t>qi </a:t>
            </a:r>
            <a:r>
              <a:rPr lang="fr-FR" dirty="0" smtClean="0"/>
              <a:t>et de Sang, vide de </a:t>
            </a:r>
            <a:r>
              <a:rPr lang="fr-FR" i="1" dirty="0" smtClean="0"/>
              <a:t>yang</a:t>
            </a:r>
            <a:r>
              <a:rPr lang="fr-FR" dirty="0" smtClean="0"/>
              <a:t> de Ra ou </a:t>
            </a:r>
            <a:r>
              <a:rPr lang="fr-FR" dirty="0" err="1" smtClean="0"/>
              <a:t>Re</a:t>
            </a:r>
            <a:r>
              <a:rPr lang="fr-FR" dirty="0" smtClean="0"/>
              <a:t>, vide de </a:t>
            </a:r>
            <a:r>
              <a:rPr lang="fr-FR" i="1" dirty="0" err="1" smtClean="0"/>
              <a:t>jing</a:t>
            </a:r>
            <a:r>
              <a:rPr lang="fr-FR" dirty="0" smtClean="0"/>
              <a:t> des Reins</a:t>
            </a:r>
          </a:p>
          <a:p>
            <a:pPr lvl="1"/>
            <a:r>
              <a:rPr lang="fr-FR" dirty="0" smtClean="0"/>
              <a:t>fatigue et fatigabilité, aggravé au froid souvent, troubles du sommeil, troubles cognitifs et de la concentration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Vide de yin (ou de Sang du Foie) et/ou de Rein</a:t>
            </a:r>
          </a:p>
          <a:p>
            <a:pPr lvl="1"/>
            <a:r>
              <a:rPr lang="fr-FR" dirty="0" smtClean="0"/>
              <a:t>Formes plus évoluées, douleurs à type de brûlure, insomnie, syndrome de GS</a:t>
            </a:r>
            <a:endParaRPr lang="fr-FR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racine : Zheng possibles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Plénitude en surface / Vide en profondeur</a:t>
            </a:r>
          </a:p>
          <a:p>
            <a:r>
              <a:rPr lang="fr-FR" dirty="0" smtClean="0"/>
              <a:t>Stase du </a:t>
            </a:r>
            <a:r>
              <a:rPr lang="fr-FR" i="1" dirty="0" smtClean="0"/>
              <a:t>qi</a:t>
            </a:r>
            <a:r>
              <a:rPr lang="fr-FR" dirty="0" smtClean="0"/>
              <a:t> du Foie </a:t>
            </a:r>
          </a:p>
          <a:p>
            <a:pPr lvl="1"/>
            <a:r>
              <a:rPr lang="fr-FR" dirty="0" smtClean="0"/>
              <a:t>avec vide de </a:t>
            </a:r>
            <a:r>
              <a:rPr lang="fr-FR" i="1" dirty="0" smtClean="0"/>
              <a:t>qi</a:t>
            </a:r>
            <a:r>
              <a:rPr lang="fr-FR" dirty="0" smtClean="0"/>
              <a:t> et de Sang de Ra/E </a:t>
            </a:r>
          </a:p>
          <a:p>
            <a:pPr lvl="1"/>
            <a:r>
              <a:rPr lang="fr-FR" dirty="0" smtClean="0"/>
              <a:t>ou vide de </a:t>
            </a:r>
            <a:r>
              <a:rPr lang="fr-FR" i="1" dirty="0" smtClean="0"/>
              <a:t>yang</a:t>
            </a:r>
            <a:r>
              <a:rPr lang="fr-FR" dirty="0" smtClean="0"/>
              <a:t> de Rate ou Rein</a:t>
            </a:r>
          </a:p>
          <a:p>
            <a:pPr lvl="1"/>
            <a:r>
              <a:rPr lang="fr-FR" dirty="0" smtClean="0"/>
              <a:t>Ou vide de </a:t>
            </a:r>
            <a:r>
              <a:rPr lang="fr-FR" i="1" dirty="0" err="1" smtClean="0"/>
              <a:t>Jing</a:t>
            </a:r>
            <a:r>
              <a:rPr lang="fr-FR" dirty="0" smtClean="0"/>
              <a:t> des Reins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Stase de </a:t>
            </a:r>
            <a:r>
              <a:rPr lang="fr-FR" i="1" dirty="0" smtClean="0"/>
              <a:t>qi</a:t>
            </a:r>
            <a:r>
              <a:rPr lang="fr-FR" dirty="0" smtClean="0"/>
              <a:t> et de sang </a:t>
            </a:r>
          </a:p>
          <a:p>
            <a:pPr lvl="1"/>
            <a:r>
              <a:rPr lang="fr-FR" dirty="0" smtClean="0"/>
              <a:t>Avec vide de </a:t>
            </a:r>
            <a:r>
              <a:rPr lang="fr-FR" i="1" dirty="0" smtClean="0"/>
              <a:t>yin</a:t>
            </a:r>
            <a:r>
              <a:rPr lang="fr-FR" dirty="0" smtClean="0"/>
              <a:t> de Foie et de Rein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Composante Cœur </a:t>
            </a:r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La branche : blocage de la circulation du qi et du sang dans les méridiens 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fr-FR" dirty="0" smtClean="0"/>
              <a:t>Syndrome de déficience posturale S.D.P (ou maladie du système postural d’aplomb)</a:t>
            </a:r>
          </a:p>
          <a:p>
            <a:pPr lvl="1"/>
            <a:r>
              <a:rPr lang="fr-FR" dirty="0" smtClean="0"/>
              <a:t>Plaintes </a:t>
            </a:r>
            <a:r>
              <a:rPr lang="fr-FR" dirty="0" err="1" smtClean="0"/>
              <a:t>musculo-squelettiques</a:t>
            </a:r>
            <a:r>
              <a:rPr lang="fr-FR" dirty="0" smtClean="0"/>
              <a:t> : cervicalgies, lombalgies, céphalées</a:t>
            </a:r>
          </a:p>
          <a:p>
            <a:pPr lvl="1"/>
            <a:r>
              <a:rPr lang="fr-FR" dirty="0" smtClean="0"/>
              <a:t>Déficit perceptif : vertiges, maladresse</a:t>
            </a:r>
          </a:p>
          <a:p>
            <a:pPr lvl="1"/>
            <a:r>
              <a:rPr lang="fr-FR" dirty="0" smtClean="0"/>
              <a:t>Troubles cognitifs : difficultés de concentration, fatigue, troubles du sommeil, tendance dépressive</a:t>
            </a:r>
          </a:p>
          <a:p>
            <a:pPr lvl="1"/>
            <a:r>
              <a:rPr lang="fr-FR" dirty="0" smtClean="0"/>
              <a:t>Signes </a:t>
            </a:r>
            <a:r>
              <a:rPr lang="fr-FR" dirty="0" err="1" smtClean="0"/>
              <a:t>manducateurs</a:t>
            </a:r>
            <a:endParaRPr lang="fr-FR" dirty="0" smtClean="0"/>
          </a:p>
          <a:p>
            <a:pPr lvl="1"/>
            <a:r>
              <a:rPr lang="fr-FR" dirty="0" smtClean="0"/>
              <a:t>Enfant et adolescent</a:t>
            </a:r>
            <a:endParaRPr lang="fr-FR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Syndrome de déficience posturale S.D.P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Croissance, attitude scoliotique chez l’adolescent</a:t>
            </a:r>
          </a:p>
          <a:p>
            <a:r>
              <a:rPr lang="fr-FR" dirty="0" smtClean="0"/>
              <a:t>Chez l’adulte, suite à un choc</a:t>
            </a:r>
          </a:p>
          <a:p>
            <a:pPr>
              <a:buNone/>
            </a:pPr>
            <a:r>
              <a:rPr lang="fr-FR" dirty="0" smtClean="0"/>
              <a:t>Physique un état de stress </a:t>
            </a:r>
          </a:p>
          <a:p>
            <a:pPr>
              <a:buNone/>
            </a:pPr>
            <a:r>
              <a:rPr lang="fr-FR" dirty="0" smtClean="0"/>
              <a:t>prolongé</a:t>
            </a:r>
          </a:p>
          <a:p>
            <a:r>
              <a:rPr lang="fr-FR" dirty="0" smtClean="0"/>
              <a:t>Signes proprioceptifs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exoph posture.tiff" descr="/Users/karine/Desktop/CONGRES 2020/exoph posture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6510043" y="2209800"/>
            <a:ext cx="2405357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douleur en MTC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Douleur par stagnation </a:t>
            </a:r>
            <a:r>
              <a:rPr lang="fr-FR" sz="3000" dirty="0" smtClean="0"/>
              <a:t>: circulation ralentie soit par </a:t>
            </a:r>
            <a:r>
              <a:rPr lang="fr-FR" sz="3000" i="1" dirty="0" smtClean="0"/>
              <a:t>qi</a:t>
            </a:r>
            <a:r>
              <a:rPr lang="fr-FR" sz="3000" dirty="0" smtClean="0"/>
              <a:t> entravé, soit par </a:t>
            </a:r>
            <a:r>
              <a:rPr lang="fr-FR" sz="3000" i="1" dirty="0" smtClean="0"/>
              <a:t>qi</a:t>
            </a:r>
            <a:r>
              <a:rPr lang="fr-FR" sz="3000" dirty="0" smtClean="0"/>
              <a:t> trop faible</a:t>
            </a:r>
          </a:p>
          <a:p>
            <a:pPr lvl="1"/>
            <a:r>
              <a:rPr lang="fr-FR" sz="2600" dirty="0" smtClean="0"/>
              <a:t>Douleur d’intensité variable et de localisation variable, sensation de gonflement</a:t>
            </a:r>
          </a:p>
          <a:p>
            <a:pPr lvl="1"/>
            <a:r>
              <a:rPr lang="fr-FR" sz="2600" dirty="0" smtClean="0"/>
              <a:t>Aggravée à l’immobilité prolongée, contrariété et stress</a:t>
            </a:r>
          </a:p>
          <a:p>
            <a:pPr lvl="1"/>
            <a:r>
              <a:rPr lang="fr-FR" sz="2600" dirty="0" smtClean="0"/>
              <a:t>Améliorée au mouvement doux, massage, chaleur douce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Troubles de l’ATM et FM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r>
              <a:rPr lang="fr-FR" dirty="0" smtClean="0"/>
              <a:t>94% des FM ont un trouble de l’ATM (du simple bruxisme au SADAM)</a:t>
            </a:r>
          </a:p>
          <a:p>
            <a:r>
              <a:rPr lang="fr-FR" dirty="0" smtClean="0"/>
              <a:t>Symptômes communs</a:t>
            </a:r>
          </a:p>
          <a:p>
            <a:pPr lvl="1"/>
            <a:r>
              <a:rPr lang="fr-FR" dirty="0" smtClean="0"/>
              <a:t>Déclenché par un choc physique</a:t>
            </a:r>
          </a:p>
          <a:p>
            <a:pPr lvl="1"/>
            <a:r>
              <a:rPr lang="fr-FR" dirty="0" smtClean="0"/>
              <a:t>Céphalées de tension, cervicalgies, raideur de nuque (V10, VB21, IG13, GI17, GI10), vertiges, lombalgies, douleurs dans toutes les dents</a:t>
            </a:r>
          </a:p>
          <a:p>
            <a:pPr lvl="1"/>
            <a:r>
              <a:rPr lang="fr-FR" dirty="0" smtClean="0"/>
              <a:t>Céphalées frontales, troubles visuels, vertiges, cervicalgies</a:t>
            </a:r>
          </a:p>
          <a:p>
            <a:pPr lvl="1"/>
            <a:r>
              <a:rPr lang="fr-FR" dirty="0" smtClean="0"/>
              <a:t>Douleurs descendantes</a:t>
            </a:r>
            <a:endParaRPr lang="fr-F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Troubles de l’ATM et FM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Points détente : </a:t>
            </a:r>
          </a:p>
          <a:p>
            <a:pPr lvl="1"/>
            <a:r>
              <a:rPr lang="fr-FR" dirty="0" smtClean="0"/>
              <a:t>Chef claviculaire du SCM donne des troubles de l’équilibre</a:t>
            </a:r>
          </a:p>
          <a:p>
            <a:pPr lvl="1"/>
            <a:r>
              <a:rPr lang="fr-FR" dirty="0" smtClean="0"/>
              <a:t>Scalènes : engourdissement et picotement dans les mains, sensation de gonflement des mains, raideur matinale des doigts, douleur du haut du dos. </a:t>
            </a:r>
          </a:p>
          <a:p>
            <a:pPr lvl="2"/>
            <a:r>
              <a:rPr lang="fr-FR" dirty="0" err="1" smtClean="0"/>
              <a:t>PTs</a:t>
            </a:r>
            <a:r>
              <a:rPr lang="fr-FR" dirty="0" smtClean="0"/>
              <a:t> détente : VB8, V9 scalène postérieur, </a:t>
            </a:r>
            <a:r>
              <a:rPr lang="fr-FR" b="1" dirty="0" smtClean="0"/>
              <a:t>GI17</a:t>
            </a:r>
          </a:p>
          <a:p>
            <a:pPr lvl="1"/>
            <a:r>
              <a:rPr lang="fr-FR" dirty="0" err="1" smtClean="0"/>
              <a:t>M.temporal</a:t>
            </a:r>
            <a:r>
              <a:rPr lang="fr-FR" dirty="0" smtClean="0"/>
              <a:t> et </a:t>
            </a:r>
            <a:r>
              <a:rPr lang="fr-FR" dirty="0" err="1" smtClean="0"/>
              <a:t>m.masseter</a:t>
            </a:r>
            <a:r>
              <a:rPr lang="fr-FR" dirty="0" smtClean="0"/>
              <a:t> : douleurs dans les dents</a:t>
            </a:r>
          </a:p>
          <a:p>
            <a:pPr lvl="1"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Trismus ou bruxisme nocturne donne des céphalées matinales, une asthénie au réveil, un sommeil superficiel et des douleurs aggravées au réveil avec dérouillage car état de tension permanent.</a:t>
            </a:r>
          </a:p>
          <a:p>
            <a:pPr lv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Examen des méridiens comme des ficelles qui tirent sur l’œil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724400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Examen du patient debout : </a:t>
            </a:r>
          </a:p>
          <a:p>
            <a:pPr lvl="1"/>
            <a:r>
              <a:rPr lang="fr-FR" dirty="0" smtClean="0"/>
              <a:t>Ceintures scapulaires, pelviennes</a:t>
            </a:r>
          </a:p>
          <a:p>
            <a:pPr lvl="1"/>
            <a:r>
              <a:rPr lang="fr-FR" dirty="0" smtClean="0"/>
              <a:t>Axe de la tête, œil dominant</a:t>
            </a:r>
          </a:p>
          <a:p>
            <a:pPr lvl="1"/>
            <a:r>
              <a:rPr lang="fr-FR" dirty="0" smtClean="0"/>
              <a:t>Convergence</a:t>
            </a:r>
          </a:p>
          <a:p>
            <a:r>
              <a:rPr lang="fr-FR" dirty="0" smtClean="0"/>
              <a:t>Examen du patient allongé, palpation </a:t>
            </a:r>
          </a:p>
          <a:p>
            <a:pPr lvl="1"/>
            <a:r>
              <a:rPr lang="fr-FR" dirty="0" smtClean="0"/>
              <a:t>de la nuque</a:t>
            </a:r>
          </a:p>
          <a:p>
            <a:pPr lvl="1"/>
            <a:r>
              <a:rPr lang="fr-FR" dirty="0" smtClean="0"/>
              <a:t>Palpation des points autour des yeux, </a:t>
            </a:r>
          </a:p>
          <a:p>
            <a:pPr lvl="1"/>
            <a:r>
              <a:rPr lang="fr-FR" dirty="0" smtClean="0"/>
              <a:t>Palpation ATM, troubles à l’ouverture et fermeture de la bouche, palpation masséter, temporal</a:t>
            </a:r>
          </a:p>
          <a:p>
            <a:pPr lvl="1"/>
            <a:r>
              <a:rPr lang="fr-FR" dirty="0" smtClean="0"/>
              <a:t>sur le muscle SCM (trapèze et scalènes selon les symptômes)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Troubles de la convergence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5135562"/>
          </a:xfrm>
        </p:spPr>
        <p:txBody>
          <a:bodyPr>
            <a:normAutofit lnSpcReduction="10000"/>
          </a:bodyPr>
          <a:lstStyle/>
          <a:p>
            <a:r>
              <a:rPr lang="fr-FR" u="sng" dirty="0" smtClean="0"/>
              <a:t>Toute condition </a:t>
            </a:r>
            <a:r>
              <a:rPr lang="fr-FR" u="sng" dirty="0" err="1" smtClean="0"/>
              <a:t>asthéniante</a:t>
            </a:r>
            <a:r>
              <a:rPr lang="fr-FR" u="sng" dirty="0" smtClean="0"/>
              <a:t> peut donner des troubles orthoptiques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Par pathologies </a:t>
            </a:r>
            <a:r>
              <a:rPr lang="fr-FR" dirty="0" err="1" smtClean="0"/>
              <a:t>extra-oculaires</a:t>
            </a:r>
            <a:r>
              <a:rPr lang="fr-FR" u="sng" dirty="0" smtClean="0"/>
              <a:t> </a:t>
            </a:r>
            <a:r>
              <a:rPr lang="fr-FR" dirty="0" err="1" smtClean="0"/>
              <a:t>asthéniantes</a:t>
            </a:r>
            <a:endParaRPr lang="fr-FR" dirty="0" smtClean="0"/>
          </a:p>
          <a:p>
            <a:pPr lvl="1"/>
            <a:r>
              <a:rPr lang="fr-FR" dirty="0" smtClean="0"/>
              <a:t>SEP, Parkinson, </a:t>
            </a:r>
            <a:r>
              <a:rPr lang="fr-FR" b="1" dirty="0" err="1" smtClean="0"/>
              <a:t>fibromyalgie</a:t>
            </a:r>
            <a:r>
              <a:rPr lang="fr-FR" dirty="0" smtClean="0"/>
              <a:t>, diabète, </a:t>
            </a:r>
            <a:r>
              <a:rPr lang="fr-FR" dirty="0" err="1" smtClean="0"/>
              <a:t>hypothyr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AVC, trauma crânien</a:t>
            </a:r>
          </a:p>
          <a:p>
            <a:r>
              <a:rPr lang="fr-FR" dirty="0" smtClean="0"/>
              <a:t>Par conditions physiologiques </a:t>
            </a:r>
            <a:r>
              <a:rPr lang="fr-FR" dirty="0" err="1" smtClean="0"/>
              <a:t>asthéniantes</a:t>
            </a:r>
            <a:endParaRPr lang="fr-FR" dirty="0" smtClean="0"/>
          </a:p>
          <a:p>
            <a:pPr lvl="1"/>
            <a:r>
              <a:rPr lang="fr-FR" dirty="0" smtClean="0"/>
              <a:t>Grossesse, croissance, prise de poids</a:t>
            </a:r>
          </a:p>
          <a:p>
            <a:r>
              <a:rPr lang="fr-FR" dirty="0" smtClean="0"/>
              <a:t>Par médicaments à tropisme musculaire</a:t>
            </a:r>
          </a:p>
          <a:p>
            <a:pPr lvl="1"/>
            <a:r>
              <a:rPr lang="fr-FR" dirty="0" smtClean="0"/>
              <a:t>Anti dépresseurs, anesthésiques</a:t>
            </a:r>
          </a:p>
          <a:p>
            <a:pPr lvl="1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merveilleux vaisseaux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Ancien, choc inaugural, pouls plein</a:t>
            </a:r>
          </a:p>
          <a:p>
            <a:pPr lvl="1"/>
            <a:r>
              <a:rPr lang="fr-FR" dirty="0" smtClean="0"/>
              <a:t>DAI MAI (faible en bas et excès en haut), douleurs des quatre membres</a:t>
            </a:r>
          </a:p>
          <a:p>
            <a:pPr lvl="1"/>
            <a:r>
              <a:rPr lang="fr-FR" dirty="0" smtClean="0"/>
              <a:t>YANG WEI MAI (sensible aux variations de température et de Pression, </a:t>
            </a:r>
          </a:p>
          <a:p>
            <a:pPr lvl="1"/>
            <a:r>
              <a:rPr lang="fr-FR" dirty="0" smtClean="0"/>
              <a:t>YANG QIAO MAI: vent chaleur excès à l’extrémité céphalique</a:t>
            </a:r>
          </a:p>
          <a:p>
            <a:pPr lvl="1"/>
            <a:r>
              <a:rPr lang="fr-FR" dirty="0" smtClean="0"/>
              <a:t>CHONG MAI stase et reflux</a:t>
            </a:r>
            <a:endParaRPr lang="fr-F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Merci de votre </a:t>
            </a:r>
            <a:r>
              <a:rPr lang="fr-FR" dirty="0" smtClean="0"/>
              <a:t>attention !</a:t>
            </a:r>
            <a:endParaRPr lang="fr-FR" dirty="0"/>
          </a:p>
        </p:txBody>
      </p:sp>
      <p:pic>
        <p:nvPicPr>
          <p:cNvPr id="4" name="Espace réservé du contenu 3" descr="bd fm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206" y="1676400"/>
            <a:ext cx="8985594" cy="3622792"/>
          </a:xfrm>
        </p:spPr>
      </p:pic>
      <p:sp>
        <p:nvSpPr>
          <p:cNvPr id="5" name="Bulle ronde 4"/>
          <p:cNvSpPr/>
          <p:nvPr/>
        </p:nvSpPr>
        <p:spPr>
          <a:xfrm rot="10979742" flipH="1">
            <a:off x="6410530" y="5719833"/>
            <a:ext cx="2476500" cy="1150440"/>
          </a:xfrm>
          <a:prstGeom prst="wedgeEllipseCallout">
            <a:avLst>
              <a:gd name="adj1" fmla="val 9531"/>
              <a:gd name="adj2" fmla="val 1637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Vous avez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534560" y="5921514"/>
            <a:ext cx="222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Apple Casual"/>
                <a:cs typeface="Apple Casual"/>
              </a:rPr>
              <a:t>Vous avez essayé</a:t>
            </a:r>
          </a:p>
          <a:p>
            <a:r>
              <a:rPr lang="fr-FR" sz="2000" dirty="0" smtClean="0">
                <a:latin typeface="Apple Casual"/>
                <a:cs typeface="Apple Casual"/>
              </a:rPr>
              <a:t>l’acupuncture?</a:t>
            </a:r>
            <a:endParaRPr lang="fr-FR" sz="2000" dirty="0">
              <a:latin typeface="Apple Casual"/>
              <a:cs typeface="Apple Casu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douleur en MTC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Douleur par plénitude :</a:t>
            </a:r>
            <a:r>
              <a:rPr lang="fr-FR" sz="3000" dirty="0" smtClean="0"/>
              <a:t> la circulation est bloqué soit par stagnation de </a:t>
            </a:r>
            <a:r>
              <a:rPr lang="fr-FR" sz="3000" i="1" dirty="0" smtClean="0"/>
              <a:t>qi </a:t>
            </a:r>
            <a:r>
              <a:rPr lang="fr-FR" sz="3000" dirty="0" smtClean="0"/>
              <a:t>prolongée soit par un obstacle.</a:t>
            </a:r>
          </a:p>
          <a:p>
            <a:pPr lvl="1"/>
            <a:r>
              <a:rPr lang="fr-FR" sz="2200" dirty="0" smtClean="0"/>
              <a:t>Douleur continue</a:t>
            </a:r>
          </a:p>
          <a:p>
            <a:pPr lvl="2"/>
            <a:r>
              <a:rPr lang="fr-FR" sz="1800" dirty="0" smtClean="0"/>
              <a:t>si humidité il y lourdeur et engourdissement, plus intense si présence de glaires</a:t>
            </a:r>
          </a:p>
          <a:p>
            <a:pPr lvl="2"/>
            <a:r>
              <a:rPr lang="fr-FR" sz="1800" dirty="0" smtClean="0"/>
              <a:t>si stase de Sang, </a:t>
            </a:r>
            <a:r>
              <a:rPr lang="fr-FR" sz="1800" dirty="0" err="1" smtClean="0"/>
              <a:t>pongitive</a:t>
            </a:r>
            <a:r>
              <a:rPr lang="fr-FR" sz="1800" dirty="0" smtClean="0"/>
              <a:t>, fixe, intense, avec hyperesthésie cutanée.</a:t>
            </a:r>
          </a:p>
          <a:p>
            <a:pPr lvl="2"/>
            <a:r>
              <a:rPr lang="fr-FR" sz="1800" dirty="0" smtClean="0"/>
              <a:t>En cas de chaleur, brulure et améliorée au froid, en cas de Froid, améliorée à la chaleur</a:t>
            </a:r>
          </a:p>
          <a:p>
            <a:pPr lvl="2"/>
            <a:r>
              <a:rPr lang="fr-FR" sz="1800" dirty="0" smtClean="0"/>
              <a:t>Aggravée à la pression, au mouvement, à l’immobilité prolongée, améliorée au massage doux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douleur en MTC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000" b="1" dirty="0" smtClean="0"/>
              <a:t>Douleur par vide :</a:t>
            </a:r>
            <a:r>
              <a:rPr lang="fr-FR" sz="3000" dirty="0" smtClean="0"/>
              <a:t> la circulation est insuffisante  par vide de </a:t>
            </a:r>
            <a:r>
              <a:rPr lang="fr-FR" sz="3000" i="1" dirty="0" smtClean="0"/>
              <a:t>qi</a:t>
            </a:r>
            <a:r>
              <a:rPr lang="fr-FR" sz="3000" dirty="0" smtClean="0"/>
              <a:t> et/ou de </a:t>
            </a:r>
            <a:r>
              <a:rPr lang="fr-FR" sz="3000" i="1" dirty="0" smtClean="0"/>
              <a:t>xue</a:t>
            </a:r>
            <a:r>
              <a:rPr lang="fr-FR" sz="3000" dirty="0" smtClean="0"/>
              <a:t>, vide de </a:t>
            </a:r>
            <a:r>
              <a:rPr lang="fr-FR" sz="3000" i="1" dirty="0" smtClean="0"/>
              <a:t>yin</a:t>
            </a:r>
            <a:r>
              <a:rPr lang="fr-FR" sz="3000" dirty="0" smtClean="0"/>
              <a:t> et vide de </a:t>
            </a:r>
            <a:r>
              <a:rPr lang="fr-FR" sz="3000" i="1" dirty="0" err="1" smtClean="0"/>
              <a:t>Jing</a:t>
            </a:r>
            <a:endParaRPr lang="fr-FR" sz="3000" i="1" dirty="0" smtClean="0"/>
          </a:p>
          <a:p>
            <a:pPr>
              <a:buNone/>
            </a:pPr>
            <a:endParaRPr lang="fr-FR" sz="3000" i="1" dirty="0" smtClean="0"/>
          </a:p>
          <a:p>
            <a:pPr lvl="1"/>
            <a:r>
              <a:rPr lang="fr-FR" sz="2200" dirty="0" smtClean="0"/>
              <a:t>Douleur intermittente et sourde, profonde</a:t>
            </a:r>
          </a:p>
          <a:p>
            <a:pPr lvl="2"/>
            <a:r>
              <a:rPr lang="fr-FR" sz="1800" dirty="0" smtClean="0"/>
              <a:t>Améliorée à la pression et au repos</a:t>
            </a:r>
          </a:p>
          <a:p>
            <a:pPr lvl="2"/>
            <a:r>
              <a:rPr lang="fr-FR" sz="1800" dirty="0" smtClean="0"/>
              <a:t>En cas de vide de </a:t>
            </a:r>
            <a:r>
              <a:rPr lang="fr-FR" sz="1800" i="1" dirty="0" smtClean="0"/>
              <a:t>yin</a:t>
            </a:r>
            <a:r>
              <a:rPr lang="fr-FR" sz="1800" dirty="0" smtClean="0"/>
              <a:t>, il y a brûlure et hypoesthésie, améliorée au froid, aggravée à la chaleur</a:t>
            </a:r>
          </a:p>
          <a:p>
            <a:pPr lvl="2"/>
            <a:r>
              <a:rPr lang="fr-FR" sz="1800" dirty="0" smtClean="0"/>
              <a:t>En cas de vide de </a:t>
            </a:r>
            <a:r>
              <a:rPr lang="fr-FR" sz="1800" i="1" dirty="0" smtClean="0"/>
              <a:t>qi</a:t>
            </a:r>
            <a:r>
              <a:rPr lang="fr-FR" sz="1800" dirty="0" smtClean="0"/>
              <a:t> ou de </a:t>
            </a:r>
            <a:r>
              <a:rPr lang="fr-FR" sz="1800" i="1" dirty="0" smtClean="0"/>
              <a:t>yang</a:t>
            </a:r>
            <a:r>
              <a:rPr lang="fr-FR" sz="1800" dirty="0" smtClean="0"/>
              <a:t>, améliorée à la chaleur</a:t>
            </a:r>
          </a:p>
          <a:p>
            <a:pPr lvl="2"/>
            <a:r>
              <a:rPr lang="fr-FR" sz="1800" dirty="0" smtClean="0"/>
              <a:t>En cas de vide de </a:t>
            </a:r>
            <a:r>
              <a:rPr lang="fr-FR" sz="1800" i="1" dirty="0" smtClean="0"/>
              <a:t>xue</a:t>
            </a:r>
            <a:r>
              <a:rPr lang="fr-FR" sz="1800" dirty="0" smtClean="0"/>
              <a:t>, il y a faiblesse, crampes et paresthésies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Type de douleur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5257800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Violente </a:t>
            </a:r>
          </a:p>
          <a:p>
            <a:pPr lvl="1"/>
            <a:r>
              <a:rPr lang="fr-FR" dirty="0" smtClean="0"/>
              <a:t>Froid, amas de sang, glaires</a:t>
            </a:r>
          </a:p>
          <a:p>
            <a:pPr lvl="1"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À type d’engourdissement </a:t>
            </a:r>
          </a:p>
          <a:p>
            <a:pPr lvl="1"/>
            <a:r>
              <a:rPr lang="fr-FR" dirty="0" smtClean="0"/>
              <a:t>plénitude d’humidité, de glaires, stases de sang ou vide de </a:t>
            </a:r>
            <a:r>
              <a:rPr lang="fr-FR" i="1" dirty="0" smtClean="0"/>
              <a:t>qi</a:t>
            </a:r>
            <a:r>
              <a:rPr lang="fr-FR" dirty="0" smtClean="0"/>
              <a:t> et de </a:t>
            </a:r>
            <a:r>
              <a:rPr lang="fr-FR" i="1" dirty="0" smtClean="0"/>
              <a:t>Sang</a:t>
            </a:r>
          </a:p>
          <a:p>
            <a:pPr lvl="1">
              <a:buNone/>
            </a:pPr>
            <a:r>
              <a:rPr lang="fr-FR" dirty="0" smtClean="0"/>
              <a:t> </a:t>
            </a:r>
          </a:p>
          <a:p>
            <a:r>
              <a:rPr lang="fr-FR" dirty="0" smtClean="0"/>
              <a:t>À type de brûlure</a:t>
            </a:r>
          </a:p>
          <a:p>
            <a:pPr lvl="1"/>
            <a:r>
              <a:rPr lang="fr-FR" dirty="0" smtClean="0"/>
              <a:t>Vide de yin, humidité chaleur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En coup d’aiguille </a:t>
            </a:r>
            <a:r>
              <a:rPr lang="fr-FR" dirty="0" err="1" smtClean="0"/>
              <a:t>pongitive</a:t>
            </a:r>
            <a:r>
              <a:rPr lang="fr-FR" dirty="0" smtClean="0"/>
              <a:t> </a:t>
            </a:r>
          </a:p>
          <a:p>
            <a:pPr lvl="1"/>
            <a:r>
              <a:rPr lang="fr-FR" sz="2857" dirty="0" smtClean="0"/>
              <a:t>stase de Sang</a:t>
            </a:r>
          </a:p>
          <a:p>
            <a:pPr lvl="1">
              <a:buNone/>
            </a:pPr>
            <a:endParaRPr lang="fr-FR" sz="2857" dirty="0" smtClean="0"/>
          </a:p>
          <a:p>
            <a:r>
              <a:rPr lang="fr-FR" dirty="0" smtClean="0"/>
              <a:t>Avec crampes, tiraillements</a:t>
            </a:r>
          </a:p>
          <a:p>
            <a:pPr lvl="1"/>
            <a:r>
              <a:rPr lang="fr-FR" dirty="0" smtClean="0"/>
              <a:t> vide de sang du Foie vide de </a:t>
            </a:r>
            <a:r>
              <a:rPr lang="fr-FR" i="1" dirty="0" smtClean="0"/>
              <a:t>yin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dirty="0" smtClean="0"/>
              <a:t>Avec lassitude et grande fatigue</a:t>
            </a:r>
          </a:p>
          <a:p>
            <a:pPr lvl="1"/>
            <a:r>
              <a:rPr lang="fr-FR" dirty="0" smtClean="0"/>
              <a:t>Vide de </a:t>
            </a:r>
            <a:r>
              <a:rPr lang="fr-FR" i="1" dirty="0" smtClean="0"/>
              <a:t>qi</a:t>
            </a:r>
            <a:r>
              <a:rPr lang="fr-FR" dirty="0" smtClean="0"/>
              <a:t>, de </a:t>
            </a:r>
            <a:r>
              <a:rPr lang="fr-FR" i="1" dirty="0" smtClean="0"/>
              <a:t>yang</a:t>
            </a:r>
            <a:r>
              <a:rPr lang="fr-FR" dirty="0" smtClean="0"/>
              <a:t>, de </a:t>
            </a:r>
            <a:r>
              <a:rPr lang="fr-FR" i="1" dirty="0" err="1" smtClean="0"/>
              <a:t>jing</a:t>
            </a:r>
            <a:r>
              <a:rPr lang="fr-FR" dirty="0" smtClean="0"/>
              <a:t>, de </a:t>
            </a:r>
            <a:r>
              <a:rPr lang="fr-FR" i="1" dirty="0" smtClean="0"/>
              <a:t>xue</a:t>
            </a:r>
            <a:endParaRPr lang="fr-FR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</a:t>
            </a:r>
            <a:r>
              <a:rPr lang="fr-FR" dirty="0" err="1" smtClean="0"/>
              <a:t>fibromyalgie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fr-FR" dirty="0" err="1" smtClean="0"/>
              <a:t>Yuaèn</a:t>
            </a:r>
            <a:r>
              <a:rPr lang="fr-FR" dirty="0" smtClean="0"/>
              <a:t> fa </a:t>
            </a:r>
            <a:r>
              <a:rPr lang="fr-FR" dirty="0" err="1" smtClean="0"/>
              <a:t>xing</a:t>
            </a:r>
            <a:r>
              <a:rPr lang="fr-FR" dirty="0" smtClean="0"/>
              <a:t> </a:t>
            </a:r>
            <a:r>
              <a:rPr lang="fr-FR" dirty="0" err="1" smtClean="0"/>
              <a:t>xian</a:t>
            </a:r>
            <a:r>
              <a:rPr lang="fr-FR" dirty="0" smtClean="0"/>
              <a:t> </a:t>
            </a:r>
            <a:r>
              <a:rPr lang="fr-FR" dirty="0" err="1" smtClean="0"/>
              <a:t>wei</a:t>
            </a:r>
            <a:r>
              <a:rPr lang="fr-FR" dirty="0" smtClean="0"/>
              <a:t> </a:t>
            </a:r>
            <a:r>
              <a:rPr lang="fr-FR" dirty="0" err="1" smtClean="0"/>
              <a:t>ji</a:t>
            </a:r>
            <a:r>
              <a:rPr lang="fr-FR" dirty="0" smtClean="0"/>
              <a:t> tong</a:t>
            </a:r>
          </a:p>
          <a:p>
            <a:endParaRPr lang="fr-FR" dirty="0" smtClean="0"/>
          </a:p>
          <a:p>
            <a:r>
              <a:rPr lang="fr-FR" i="1" dirty="0" smtClean="0"/>
              <a:t>bi</a:t>
            </a:r>
            <a:endParaRPr lang="fr-FR" i="1" dirty="0"/>
          </a:p>
        </p:txBody>
      </p:sp>
      <p:pic>
        <p:nvPicPr>
          <p:cNvPr id="4" name="Image 3" descr="fmdessi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312194"/>
            <a:ext cx="4114800" cy="43934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</a:t>
            </a:r>
            <a:r>
              <a:rPr lang="fr-FR" dirty="0" err="1" smtClean="0"/>
              <a:t>fibromyalgie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r>
              <a:rPr lang="fr-FR" dirty="0" smtClean="0"/>
              <a:t>Classé dans la catégorie des </a:t>
            </a:r>
            <a:r>
              <a:rPr lang="fr-FR" i="1" dirty="0" smtClean="0"/>
              <a:t>bi</a:t>
            </a:r>
          </a:p>
          <a:p>
            <a:pPr lvl="1"/>
            <a:r>
              <a:rPr lang="fr-FR" dirty="0" smtClean="0"/>
              <a:t>Définition : </a:t>
            </a:r>
            <a:r>
              <a:rPr lang="fr-FR" i="1" dirty="0" smtClean="0"/>
              <a:t>bi</a:t>
            </a:r>
            <a:r>
              <a:rPr lang="fr-FR" dirty="0" smtClean="0"/>
              <a:t> désigne  « le blocage du</a:t>
            </a:r>
            <a:r>
              <a:rPr lang="fr-FR" dirty="0" smtClean="0"/>
              <a:t> </a:t>
            </a:r>
            <a:r>
              <a:rPr lang="fr-FR" i="1" dirty="0" smtClean="0"/>
              <a:t>qi</a:t>
            </a:r>
            <a:r>
              <a:rPr lang="fr-FR" dirty="0" smtClean="0"/>
              <a:t> </a:t>
            </a:r>
            <a:r>
              <a:rPr lang="fr-FR" dirty="0" smtClean="0"/>
              <a:t>et</a:t>
            </a:r>
            <a:r>
              <a:rPr lang="fr-FR" dirty="0" smtClean="0"/>
              <a:t> </a:t>
            </a:r>
            <a:r>
              <a:rPr lang="fr-FR" i="1" dirty="0" smtClean="0"/>
              <a:t>xue</a:t>
            </a:r>
            <a:r>
              <a:rPr lang="fr-FR" dirty="0" smtClean="0"/>
              <a:t> </a:t>
            </a:r>
            <a:r>
              <a:rPr lang="fr-FR" dirty="0" smtClean="0"/>
              <a:t>dans les méridiens et les</a:t>
            </a:r>
            <a:r>
              <a:rPr lang="fr-FR" dirty="0" smtClean="0"/>
              <a:t> </a:t>
            </a:r>
            <a:r>
              <a:rPr lang="fr-FR" i="1" dirty="0" smtClean="0"/>
              <a:t>luo</a:t>
            </a:r>
            <a:r>
              <a:rPr lang="fr-FR" dirty="0" smtClean="0"/>
              <a:t> </a:t>
            </a:r>
            <a:r>
              <a:rPr lang="fr-FR" dirty="0" smtClean="0"/>
              <a:t>(donc une stagnation de la circulation)» par des </a:t>
            </a:r>
            <a:r>
              <a:rPr lang="fr-FR" i="1" dirty="0" err="1" smtClean="0"/>
              <a:t>Xie</a:t>
            </a:r>
            <a:r>
              <a:rPr lang="fr-FR" dirty="0" smtClean="0"/>
              <a:t> qui </a:t>
            </a:r>
            <a:r>
              <a:rPr lang="fr-FR" dirty="0" smtClean="0"/>
              <a:t>peuvent entraîner des douleurs, des engourdissements et limitation des mouvements, des gonflements et déformations articulaires. </a:t>
            </a:r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4482</TotalTime>
  <Words>2787</Words>
  <Application>Microsoft Macintosh PowerPoint</Application>
  <PresentationFormat>Présentation à l'écran (4:3)</PresentationFormat>
  <Paragraphs>358</Paragraphs>
  <Slides>45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6" baseType="lpstr">
      <vt:lpstr>Thème Office</vt:lpstr>
      <vt:lpstr>FIBROMYALGIE ET MTC</vt:lpstr>
      <vt:lpstr>Plan</vt:lpstr>
      <vt:lpstr>La douleur en MTC</vt:lpstr>
      <vt:lpstr>La douleur en MTC</vt:lpstr>
      <vt:lpstr>La douleur en MTC</vt:lpstr>
      <vt:lpstr>La douleur en MTC</vt:lpstr>
      <vt:lpstr>Type de douleur</vt:lpstr>
      <vt:lpstr>La fibromyalgie</vt:lpstr>
      <vt:lpstr>La fibromyalgie</vt:lpstr>
      <vt:lpstr>Etiologies des bi</vt:lpstr>
      <vt:lpstr>Origine externe : les FPE</vt:lpstr>
      <vt:lpstr>Origine interne : les émotions</vt:lpstr>
      <vt:lpstr>Les émotions</vt:lpstr>
      <vt:lpstr>Le choc émotionnel</vt:lpstr>
      <vt:lpstr>Origine ni externe-ni interne</vt:lpstr>
      <vt:lpstr>remarques</vt:lpstr>
      <vt:lpstr>ANALYSE CLINIQUE</vt:lpstr>
      <vt:lpstr>ANALYSE CLINIQUE DE LA FM</vt:lpstr>
      <vt:lpstr>Diagnostic positif</vt:lpstr>
      <vt:lpstr>Caractéristiques de la douleur</vt:lpstr>
      <vt:lpstr>Caractéristiques de la douleur</vt:lpstr>
      <vt:lpstr>Asthénie </vt:lpstr>
      <vt:lpstr>Troubles du sommeil</vt:lpstr>
      <vt:lpstr>Anxiété et dépression</vt:lpstr>
      <vt:lpstr>Symptômes associés</vt:lpstr>
      <vt:lpstr>Symptômes associés</vt:lpstr>
      <vt:lpstr>Symptômes associés</vt:lpstr>
      <vt:lpstr>Symptômes associés : au total</vt:lpstr>
      <vt:lpstr>FM est une entésopathie</vt:lpstr>
      <vt:lpstr>Le poumon</vt:lpstr>
      <vt:lpstr>Syndrôme d’Ehlers-Danlos</vt:lpstr>
      <vt:lpstr>Les 9 points douloureux</vt:lpstr>
      <vt:lpstr>Points douloureux</vt:lpstr>
      <vt:lpstr>Indications des points ceinture scapulaire et MS</vt:lpstr>
      <vt:lpstr>Indications des points ceinture pelvienne et MI</vt:lpstr>
      <vt:lpstr>La racine</vt:lpstr>
      <vt:lpstr>La racine : Zheng possibles</vt:lpstr>
      <vt:lpstr>La branche : blocage de la circulation du qi et du sang dans les méridiens </vt:lpstr>
      <vt:lpstr>Syndrome de déficience posturale S.D.P </vt:lpstr>
      <vt:lpstr>Troubles de l’ATM et FM</vt:lpstr>
      <vt:lpstr>Troubles de l’ATM et FM</vt:lpstr>
      <vt:lpstr>Examen des méridiens comme des ficelles qui tirent sur l’œil </vt:lpstr>
      <vt:lpstr>Troubles de la convergence</vt:lpstr>
      <vt:lpstr>Les merveilleux vaisseaux</vt:lpstr>
      <vt:lpstr>Merci de votre attention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FIBROMYALGIE ET MTC</dc:title>
  <dc:creator>Anne</dc:creator>
  <cp:lastModifiedBy>Anne</cp:lastModifiedBy>
  <cp:revision>170</cp:revision>
  <dcterms:created xsi:type="dcterms:W3CDTF">2021-05-06T20:17:52Z</dcterms:created>
  <dcterms:modified xsi:type="dcterms:W3CDTF">2021-05-06T20:50:53Z</dcterms:modified>
</cp:coreProperties>
</file>